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8" r:id="rId4"/>
    <p:sldId id="262" r:id="rId5"/>
    <p:sldId id="275" r:id="rId6"/>
    <p:sldId id="279" r:id="rId7"/>
    <p:sldId id="283" r:id="rId8"/>
    <p:sldId id="282" r:id="rId9"/>
    <p:sldId id="266" r:id="rId10"/>
    <p:sldId id="276" r:id="rId11"/>
    <p:sldId id="277" r:id="rId12"/>
    <p:sldId id="269" r:id="rId13"/>
    <p:sldId id="271" r:id="rId14"/>
    <p:sldId id="280" r:id="rId15"/>
    <p:sldId id="281" r:id="rId16"/>
    <p:sldId id="272" r:id="rId17"/>
    <p:sldId id="273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iska\Dokumentumok\KTI%20anyagok\Szlov&#225;k%20CBC\Tanulm&#225;ny\Feldolgoz&#225;s_2013091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iska\Dokumentumok\KTI%20anyagok\Szlov&#225;k%20CBC\Tanulm&#225;ny\Feldolgoz&#225;s_2013091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sz="1000" dirty="0"/>
              <a:t>Határon átutazók megoszlása utazási mód </a:t>
            </a:r>
            <a:r>
              <a:rPr lang="hu-HU" sz="1000" dirty="0" smtClean="0"/>
              <a:t>szerint az egyes járásokban, %</a:t>
            </a:r>
            <a:endParaRPr lang="hu-HU" sz="1000" dirty="0"/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Külf_ut_mód!$B$294</c:f>
              <c:strCache>
                <c:ptCount val="1"/>
                <c:pt idx="0">
                  <c:v>Közforgalmú közl. eszk.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Külf_ut_mód!$C$293:$F$293</c:f>
              <c:strCache>
                <c:ptCount val="4"/>
                <c:pt idx="0">
                  <c:v>Abaúj-Hegyközi</c:v>
                </c:pt>
                <c:pt idx="1">
                  <c:v>Győri</c:v>
                </c:pt>
                <c:pt idx="2">
                  <c:v>Esztergomi</c:v>
                </c:pt>
                <c:pt idx="3">
                  <c:v>Komáromi</c:v>
                </c:pt>
              </c:strCache>
            </c:strRef>
          </c:cat>
          <c:val>
            <c:numRef>
              <c:f>Külf_ut_mód!$C$294:$F$294</c:f>
              <c:numCache>
                <c:formatCode>0.0%</c:formatCode>
                <c:ptCount val="4"/>
                <c:pt idx="0">
                  <c:v>5.5813953488372113E-2</c:v>
                </c:pt>
                <c:pt idx="1">
                  <c:v>7.9136690647482175E-2</c:v>
                </c:pt>
                <c:pt idx="2">
                  <c:v>4.3478260869565223E-2</c:v>
                </c:pt>
                <c:pt idx="3">
                  <c:v>0.13636363636363635</c:v>
                </c:pt>
              </c:numCache>
            </c:numRef>
          </c:val>
        </c:ser>
        <c:ser>
          <c:idx val="1"/>
          <c:order val="1"/>
          <c:tx>
            <c:strRef>
              <c:f>Külf_ut_mód!$B$295</c:f>
              <c:strCache>
                <c:ptCount val="1"/>
                <c:pt idx="0">
                  <c:v>Személygépkocsi</c:v>
                </c:pt>
              </c:strCache>
            </c:strRef>
          </c:tx>
          <c:cat>
            <c:strRef>
              <c:f>Külf_ut_mód!$C$293:$F$293</c:f>
              <c:strCache>
                <c:ptCount val="4"/>
                <c:pt idx="0">
                  <c:v>Abaúj-Hegyközi</c:v>
                </c:pt>
                <c:pt idx="1">
                  <c:v>Győri</c:v>
                </c:pt>
                <c:pt idx="2">
                  <c:v>Esztergomi</c:v>
                </c:pt>
                <c:pt idx="3">
                  <c:v>Komáromi</c:v>
                </c:pt>
              </c:strCache>
            </c:strRef>
          </c:cat>
          <c:val>
            <c:numRef>
              <c:f>Külf_ut_mód!$C$295:$F$295</c:f>
              <c:numCache>
                <c:formatCode>0.0%</c:formatCode>
                <c:ptCount val="4"/>
                <c:pt idx="0">
                  <c:v>0.85116279069767442</c:v>
                </c:pt>
                <c:pt idx="1">
                  <c:v>0.79136690647482011</c:v>
                </c:pt>
                <c:pt idx="2">
                  <c:v>0.8695652173913051</c:v>
                </c:pt>
                <c:pt idx="3">
                  <c:v>0.81818181818181912</c:v>
                </c:pt>
              </c:numCache>
            </c:numRef>
          </c:val>
        </c:ser>
        <c:ser>
          <c:idx val="2"/>
          <c:order val="2"/>
          <c:tx>
            <c:strRef>
              <c:f>Külf_ut_mód!$B$296</c:f>
              <c:strCache>
                <c:ptCount val="1"/>
                <c:pt idx="0">
                  <c:v>Vállalati busz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Külf_ut_mód!$C$293:$F$293</c:f>
              <c:strCache>
                <c:ptCount val="4"/>
                <c:pt idx="0">
                  <c:v>Abaúj-Hegyközi</c:v>
                </c:pt>
                <c:pt idx="1">
                  <c:v>Győri</c:v>
                </c:pt>
                <c:pt idx="2">
                  <c:v>Esztergomi</c:v>
                </c:pt>
                <c:pt idx="3">
                  <c:v>Komáromi</c:v>
                </c:pt>
              </c:strCache>
            </c:strRef>
          </c:cat>
          <c:val>
            <c:numRef>
              <c:f>Külf_ut_mód!$C$296:$F$296</c:f>
              <c:numCache>
                <c:formatCode>0.0%</c:formatCode>
                <c:ptCount val="4"/>
                <c:pt idx="0">
                  <c:v>5.5813953488372113E-2</c:v>
                </c:pt>
                <c:pt idx="1">
                  <c:v>5.7553956834532509E-2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Külf_ut_mód!$B$297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Külf_ut_mód!$C$293:$F$293</c:f>
              <c:strCache>
                <c:ptCount val="4"/>
                <c:pt idx="0">
                  <c:v>Abaúj-Hegyközi</c:v>
                </c:pt>
                <c:pt idx="1">
                  <c:v>Győri</c:v>
                </c:pt>
                <c:pt idx="2">
                  <c:v>Esztergomi</c:v>
                </c:pt>
                <c:pt idx="3">
                  <c:v>Komáromi</c:v>
                </c:pt>
              </c:strCache>
            </c:strRef>
          </c:cat>
          <c:val>
            <c:numRef>
              <c:f>Külf_ut_mód!$C$297:$F$297</c:f>
              <c:numCache>
                <c:formatCode>0.0%</c:formatCode>
                <c:ptCount val="4"/>
                <c:pt idx="0">
                  <c:v>3.7209302325581353E-2</c:v>
                </c:pt>
                <c:pt idx="1">
                  <c:v>7.1942446043165589E-2</c:v>
                </c:pt>
                <c:pt idx="2">
                  <c:v>8.6956521739130585E-2</c:v>
                </c:pt>
                <c:pt idx="3">
                  <c:v>4.5454545454545414E-2</c:v>
                </c:pt>
              </c:numCache>
            </c:numRef>
          </c:val>
        </c:ser>
        <c:gapWidth val="75"/>
        <c:overlap val="100"/>
        <c:axId val="106537728"/>
        <c:axId val="106539264"/>
      </c:barChart>
      <c:catAx>
        <c:axId val="106537728"/>
        <c:scaling>
          <c:orientation val="minMax"/>
        </c:scaling>
        <c:axPos val="b"/>
        <c:majorTickMark val="none"/>
        <c:tickLblPos val="nextTo"/>
        <c:crossAx val="106539264"/>
        <c:crosses val="autoZero"/>
        <c:auto val="1"/>
        <c:lblAlgn val="ctr"/>
        <c:lblOffset val="100"/>
      </c:catAx>
      <c:valAx>
        <c:axId val="1065392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06537728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sz="1000"/>
              <a:t>Határon átutazók megoszlása utazási indokok szerint az egyes járásokban, %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Külf_ut_indok!$B$278</c:f>
              <c:strCache>
                <c:ptCount val="1"/>
                <c:pt idx="0">
                  <c:v>Munkába</c:v>
                </c:pt>
              </c:strCache>
            </c:strRef>
          </c:tx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Külf_ut_indok!$C$278:$F$278</c:f>
              <c:numCache>
                <c:formatCode>0.0%</c:formatCode>
                <c:ptCount val="4"/>
                <c:pt idx="0">
                  <c:v>9.5465393794749633E-3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Külf_ut_indok!$B$279</c:f>
              <c:strCache>
                <c:ptCount val="1"/>
                <c:pt idx="0">
                  <c:v>Iskolába</c:v>
                </c:pt>
              </c:strCache>
            </c:strRef>
          </c:tx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Külf_ut_indok!$C$279:$F$279</c:f>
              <c:numCache>
                <c:formatCode>0.0%</c:formatCode>
                <c:ptCount val="4"/>
                <c:pt idx="0">
                  <c:v>4.7732696897374851E-3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Külf_ut_indok!$B$280</c:f>
              <c:strCache>
                <c:ptCount val="1"/>
                <c:pt idx="0">
                  <c:v>Ügyintézés 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Külf_ut_indok!$C$280:$F$280</c:f>
              <c:numCache>
                <c:formatCode>0.0%</c:formatCode>
                <c:ptCount val="4"/>
                <c:pt idx="0">
                  <c:v>2.8639618138424867E-2</c:v>
                </c:pt>
                <c:pt idx="1">
                  <c:v>0</c:v>
                </c:pt>
                <c:pt idx="2">
                  <c:v>0</c:v>
                </c:pt>
                <c:pt idx="3">
                  <c:v>6.666666666666668E-2</c:v>
                </c:pt>
              </c:numCache>
            </c:numRef>
          </c:val>
        </c:ser>
        <c:ser>
          <c:idx val="3"/>
          <c:order val="3"/>
          <c:tx>
            <c:strRef>
              <c:f>Külf_ut_indok!$B$281</c:f>
              <c:strCache>
                <c:ptCount val="1"/>
                <c:pt idx="0">
                  <c:v>Vásárlás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Külf_ut_indok!$C$281:$F$281</c:f>
              <c:numCache>
                <c:formatCode>0.0%</c:formatCode>
                <c:ptCount val="4"/>
                <c:pt idx="0">
                  <c:v>0.21241050119331761</c:v>
                </c:pt>
                <c:pt idx="1">
                  <c:v>7.3170731707317069E-2</c:v>
                </c:pt>
                <c:pt idx="2">
                  <c:v>0.125</c:v>
                </c:pt>
                <c:pt idx="3">
                  <c:v>6.666666666666668E-2</c:v>
                </c:pt>
              </c:numCache>
            </c:numRef>
          </c:val>
        </c:ser>
        <c:ser>
          <c:idx val="4"/>
          <c:order val="4"/>
          <c:tx>
            <c:strRef>
              <c:f>Külf_ut_indok!$B$282</c:f>
              <c:strCache>
                <c:ptCount val="1"/>
                <c:pt idx="0">
                  <c:v>Munkavégzés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Külf_ut_indok!$C$282:$F$282</c:f>
              <c:numCache>
                <c:formatCode>0.0%</c:formatCode>
                <c:ptCount val="4"/>
                <c:pt idx="0">
                  <c:v>2.1479713603818659E-2</c:v>
                </c:pt>
                <c:pt idx="1">
                  <c:v>4.8780487804878175E-2</c:v>
                </c:pt>
                <c:pt idx="2">
                  <c:v>0</c:v>
                </c:pt>
                <c:pt idx="3">
                  <c:v>3.333333333333334E-2</c:v>
                </c:pt>
              </c:numCache>
            </c:numRef>
          </c:val>
        </c:ser>
        <c:ser>
          <c:idx val="5"/>
          <c:order val="5"/>
          <c:tx>
            <c:strRef>
              <c:f>Külf_ut_indok!$B$283</c:f>
              <c:strCache>
                <c:ptCount val="1"/>
                <c:pt idx="0">
                  <c:v>Egészségügyi ok</c:v>
                </c:pt>
              </c:strCache>
            </c:strRef>
          </c:tx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Külf_ut_indok!$C$283:$F$283</c:f>
              <c:numCache>
                <c:formatCode>0.0%</c:formatCode>
                <c:ptCount val="4"/>
                <c:pt idx="0">
                  <c:v>4.7732696897374851E-3</c:v>
                </c:pt>
                <c:pt idx="1">
                  <c:v>4.8780487804878175E-2</c:v>
                </c:pt>
                <c:pt idx="2">
                  <c:v>0</c:v>
                </c:pt>
                <c:pt idx="3">
                  <c:v>3.333333333333334E-2</c:v>
                </c:pt>
              </c:numCache>
            </c:numRef>
          </c:val>
        </c:ser>
        <c:ser>
          <c:idx val="6"/>
          <c:order val="6"/>
          <c:tx>
            <c:strRef>
              <c:f>Külf_ut_indok!$B$284</c:f>
              <c:strCache>
                <c:ptCount val="1"/>
                <c:pt idx="0">
                  <c:v>Látogatás </c:v>
                </c:pt>
              </c:strCache>
            </c:strRef>
          </c:tx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Külf_ut_indok!$C$284:$F$284</c:f>
              <c:numCache>
                <c:formatCode>0.0%</c:formatCode>
                <c:ptCount val="4"/>
                <c:pt idx="0">
                  <c:v>0.24343675417661123</c:v>
                </c:pt>
                <c:pt idx="1">
                  <c:v>0.21951219512195158</c:v>
                </c:pt>
                <c:pt idx="2">
                  <c:v>0.31250000000000039</c:v>
                </c:pt>
                <c:pt idx="3">
                  <c:v>0.2</c:v>
                </c:pt>
              </c:numCache>
            </c:numRef>
          </c:val>
        </c:ser>
        <c:ser>
          <c:idx val="7"/>
          <c:order val="7"/>
          <c:tx>
            <c:strRef>
              <c:f>Külf_ut_indok!$B$285</c:f>
              <c:strCache>
                <c:ptCount val="1"/>
                <c:pt idx="0">
                  <c:v>Szabadidő </c:v>
                </c:pt>
              </c:strCache>
            </c:strRef>
          </c:tx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Külf_ut_indok!$C$285:$F$285</c:f>
              <c:numCache>
                <c:formatCode>0.0%</c:formatCode>
                <c:ptCount val="4"/>
                <c:pt idx="0">
                  <c:v>0.41288782816229175</c:v>
                </c:pt>
                <c:pt idx="1">
                  <c:v>0.36585365853658525</c:v>
                </c:pt>
                <c:pt idx="2">
                  <c:v>0.5</c:v>
                </c:pt>
                <c:pt idx="3">
                  <c:v>0.33333333333333331</c:v>
                </c:pt>
              </c:numCache>
            </c:numRef>
          </c:val>
        </c:ser>
        <c:ser>
          <c:idx val="8"/>
          <c:order val="8"/>
          <c:tx>
            <c:strRef>
              <c:f>Külf_ut_indok!$B$286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Külf_ut_indok!$C$286:$F$286</c:f>
              <c:numCache>
                <c:formatCode>0.0%</c:formatCode>
                <c:ptCount val="4"/>
                <c:pt idx="0">
                  <c:v>5.4892601431981054E-2</c:v>
                </c:pt>
                <c:pt idx="1">
                  <c:v>4.8780487804878175E-2</c:v>
                </c:pt>
                <c:pt idx="2">
                  <c:v>6.25E-2</c:v>
                </c:pt>
                <c:pt idx="3">
                  <c:v>0.2</c:v>
                </c:pt>
              </c:numCache>
            </c:numRef>
          </c:val>
        </c:ser>
        <c:ser>
          <c:idx val="9"/>
          <c:order val="9"/>
          <c:tx>
            <c:strRef>
              <c:f>Külf_ut_indok!$B$287</c:f>
              <c:strCache>
                <c:ptCount val="1"/>
                <c:pt idx="0">
                  <c:v>Kísérés </c:v>
                </c:pt>
              </c:strCache>
            </c:strRef>
          </c:tx>
          <c:cat>
            <c:strRef>
              <c:f>Külf_ut_indok!$C$277:$F$277</c:f>
              <c:strCache>
                <c:ptCount val="4"/>
                <c:pt idx="0">
                  <c:v> Abaúj–Hegyközi </c:v>
                </c:pt>
                <c:pt idx="1">
                  <c:v> Győri </c:v>
                </c:pt>
                <c:pt idx="2">
                  <c:v> Esztergomi </c:v>
                </c:pt>
                <c:pt idx="3">
                  <c:v> Komáromi </c:v>
                </c:pt>
              </c:strCache>
            </c:strRef>
          </c:cat>
          <c:val>
            <c:numRef>
              <c:f>Külf_ut_indok!$C$287:$F$287</c:f>
              <c:numCache>
                <c:formatCode>0.0%</c:formatCode>
                <c:ptCount val="4"/>
                <c:pt idx="0">
                  <c:v>0</c:v>
                </c:pt>
                <c:pt idx="1">
                  <c:v>4.8780487804878175E-2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75"/>
        <c:overlap val="100"/>
        <c:axId val="106614784"/>
        <c:axId val="106616320"/>
      </c:barChart>
      <c:catAx>
        <c:axId val="106614784"/>
        <c:scaling>
          <c:orientation val="minMax"/>
        </c:scaling>
        <c:axPos val="b"/>
        <c:majorTickMark val="none"/>
        <c:tickLblPos val="nextTo"/>
        <c:crossAx val="106616320"/>
        <c:crosses val="autoZero"/>
        <c:auto val="1"/>
        <c:lblAlgn val="ctr"/>
        <c:lblOffset val="100"/>
      </c:catAx>
      <c:valAx>
        <c:axId val="1066163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06614784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6ECA5-7426-46DB-9F96-F48CFB1AAD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81FDF-9E83-419D-8783-04742F156C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BAD6A-334C-4B2B-81BF-2BB1EEEB15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A9661-22AD-4A2B-8578-A71BC3C9FC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5B17-D0A6-422A-9A49-7A993A4E4C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9727-B776-4A6A-94C7-3E381A9EAD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EDE4A-86AB-4F03-8D20-EE4E343738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9782-5028-4912-9D30-F1CEB8AA86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F80F9-E08D-4D5F-B2C3-CC8D9D934F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3219-5EC1-4101-A840-83C3733A91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55D5E-C4C4-4D31-9139-3888EB1764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4E9EB4-6129-43EB-B82B-52CD8B1090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siska.miklos@kti.hu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hyperlink" Target="http://www.husk-cbc.eu/" TargetMode="External"/><Relationship Id="rId4" Type="http://schemas.openxmlformats.org/officeDocument/2006/relationships/hyperlink" Target="http://www.kti.hu/" TargetMode="Externa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sk-cbc.eu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www.vpe.hu/takt/terkep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6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husk-cbc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3455987"/>
          </a:xfrm>
        </p:spPr>
        <p:txBody>
          <a:bodyPr/>
          <a:lstStyle/>
          <a:p>
            <a:pPr eaLnBrk="1" hangingPunct="1"/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err="1" smtClean="0"/>
              <a:t>TransHUSK</a:t>
            </a:r>
            <a:r>
              <a:rPr lang="hu-HU" sz="4000" dirty="0" smtClean="0"/>
              <a:t> és </a:t>
            </a:r>
            <a:r>
              <a:rPr lang="hu-HU" sz="4000" dirty="0" err="1" smtClean="0"/>
              <a:t>TransHUSK</a:t>
            </a:r>
            <a:r>
              <a:rPr lang="hu-HU" sz="4000" dirty="0" smtClean="0"/>
              <a:t> Plus</a:t>
            </a:r>
            <a:br>
              <a:rPr lang="hu-HU" sz="4000" dirty="0" smtClean="0"/>
            </a:br>
            <a:r>
              <a:rPr lang="hu-HU" sz="4000" dirty="0" smtClean="0"/>
              <a:t> </a:t>
            </a:r>
            <a:br>
              <a:rPr lang="hu-HU" sz="4000" dirty="0" smtClean="0"/>
            </a:br>
            <a:r>
              <a:rPr lang="hu-HU" sz="3600" b="1" dirty="0" smtClean="0">
                <a:solidFill>
                  <a:srgbClr val="FF0000"/>
                </a:solidFill>
              </a:rPr>
              <a:t>VIII. Határok nélküli partnerség</a:t>
            </a:r>
            <a:br>
              <a:rPr lang="hu-HU" sz="3600" b="1" dirty="0" smtClean="0">
                <a:solidFill>
                  <a:srgbClr val="FF0000"/>
                </a:solidFill>
              </a:rPr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200" dirty="0" smtClean="0"/>
              <a:t>dr. Siska Miklós – KTI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157788"/>
            <a:ext cx="6616700" cy="1127125"/>
          </a:xfrm>
        </p:spPr>
        <p:txBody>
          <a:bodyPr/>
          <a:lstStyle/>
          <a:p>
            <a:pPr eaLnBrk="1" hangingPunct="1"/>
            <a:r>
              <a:rPr lang="hu-HU" sz="2800" dirty="0" smtClean="0"/>
              <a:t>Salgótarján</a:t>
            </a:r>
            <a:r>
              <a:rPr lang="hu-HU" sz="2800" dirty="0" smtClean="0"/>
              <a:t>, </a:t>
            </a:r>
            <a:r>
              <a:rPr lang="hu-HU" sz="2800" dirty="0" smtClean="0"/>
              <a:t>2014. </a:t>
            </a:r>
            <a:r>
              <a:rPr lang="hu-HU" sz="2800" dirty="0" smtClean="0"/>
              <a:t>október 2 – 3.</a:t>
            </a:r>
            <a:endParaRPr lang="hu-HU" sz="2800" dirty="0" smtClean="0"/>
          </a:p>
        </p:txBody>
      </p:sp>
      <p:pic>
        <p:nvPicPr>
          <p:cNvPr id="2052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400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2800" smtClean="0"/>
          </a:p>
          <a:p>
            <a:pPr algn="ctr" eaLnBrk="1" hangingPunct="1">
              <a:buFontTx/>
              <a:buNone/>
            </a:pPr>
            <a:endParaRPr lang="hu-HU" smtClean="0"/>
          </a:p>
        </p:txBody>
      </p:sp>
      <p:pic>
        <p:nvPicPr>
          <p:cNvPr id="9219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187624" y="1124744"/>
          <a:ext cx="69127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400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2800" smtClean="0"/>
          </a:p>
          <a:p>
            <a:pPr algn="ctr" eaLnBrk="1" hangingPunct="1">
              <a:buFontTx/>
              <a:buNone/>
            </a:pPr>
            <a:endParaRPr lang="hu-HU" smtClean="0"/>
          </a:p>
        </p:txBody>
      </p:sp>
      <p:pic>
        <p:nvPicPr>
          <p:cNvPr id="10243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043608" y="1052736"/>
          <a:ext cx="72008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b="1" u="sng" smtClean="0"/>
              <a:t>A javasolt fejlesztési stratégia főbb elemei a TransHUSK  projekt alapján</a:t>
            </a:r>
          </a:p>
          <a:p>
            <a:pPr algn="ctr" eaLnBrk="1" hangingPunct="1">
              <a:buFontTx/>
              <a:buNone/>
            </a:pPr>
            <a:endParaRPr lang="hu-HU" sz="2800" smtClean="0"/>
          </a:p>
          <a:p>
            <a:pPr eaLnBrk="1" hangingPunct="1"/>
            <a:r>
              <a:rPr lang="hu-HU" sz="2400" smtClean="0"/>
              <a:t>Alapvető a szabályozási – pénzügyi környezet megváltoztatása;</a:t>
            </a:r>
          </a:p>
          <a:p>
            <a:pPr eaLnBrk="1" hangingPunct="1"/>
            <a:r>
              <a:rPr lang="hu-HU" sz="2400" smtClean="0"/>
              <a:t>KÖZLEKEDÉSI SZÖVETSÉG(EK) LÉTREHOZÁSA;</a:t>
            </a:r>
          </a:p>
          <a:p>
            <a:pPr eaLnBrk="1" hangingPunct="1"/>
            <a:r>
              <a:rPr lang="hu-HU" sz="2400" smtClean="0"/>
              <a:t>Utasforgalom vasútra, autóbuszra átterelődésének elősegítése;</a:t>
            </a:r>
          </a:p>
          <a:p>
            <a:pPr eaLnBrk="1" hangingPunct="1"/>
            <a:r>
              <a:rPr lang="hu-HU" sz="2400" smtClean="0"/>
              <a:t>Jelenleg párhuzamosan futó nemzetközi vasútvonalak (Budapest-Bécs, Budapest-Pozsony) haránt irányú autóbuszos összeköttetéseinek (pl.: Tatabánya-Érsekújvár, Győr-Nagyszombat) megteremtése;</a:t>
            </a:r>
          </a:p>
          <a:p>
            <a:pPr algn="ctr" eaLnBrk="1" hangingPunct="1">
              <a:buFontTx/>
              <a:buNone/>
            </a:pPr>
            <a:endParaRPr lang="hu-HU" sz="1200" b="1" smtClean="0"/>
          </a:p>
        </p:txBody>
      </p:sp>
      <p:pic>
        <p:nvPicPr>
          <p:cNvPr id="13315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  <p:sp>
        <p:nvSpPr>
          <p:cNvPr id="14344" name="Téglalap 10"/>
          <p:cNvSpPr>
            <a:spLocks noChangeArrowheads="1"/>
          </p:cNvSpPr>
          <p:nvPr/>
        </p:nvSpPr>
        <p:spPr bwMode="auto">
          <a:xfrm>
            <a:off x="395288" y="1052513"/>
            <a:ext cx="8353425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3000" b="1" u="sng"/>
              <a:t>A TransHUSK Plus projekt indokoltsága</a:t>
            </a:r>
          </a:p>
          <a:p>
            <a:pPr algn="ctr">
              <a:lnSpc>
                <a:spcPct val="90000"/>
              </a:lnSpc>
            </a:pPr>
            <a:endParaRPr lang="hu-HU" sz="300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hu-HU" sz="3000"/>
              <a:t>Utasforgalom jelentős hányada kapcsolódik turizmushoz (látogatás, szabadidő eltöltése)</a:t>
            </a:r>
          </a:p>
          <a:p>
            <a:pPr>
              <a:lnSpc>
                <a:spcPct val="90000"/>
              </a:lnSpc>
            </a:pPr>
            <a:endParaRPr lang="hu-HU" sz="300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hu-HU" sz="3000"/>
              <a:t>Turizmus igényeit figyelembe vevő fejlesztésekre van szükség – TransHUSK Plus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3000"/>
              <a:t>Kerékpáros és falusi turizmus elősegítése speciális útvonaltervező szoftverrel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3000"/>
              <a:t>Intermodális állomások fejlesztése megvalósíthatóságának vizsgálata a térségben / GySEV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74617" y="-470360"/>
            <a:ext cx="5384350" cy="828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Jelenlegi kerékpáros útvonaltervezőre példa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492375"/>
            <a:ext cx="5486400" cy="4114800"/>
          </a:xfrm>
          <a:noFill/>
        </p:spPr>
      </p:pic>
      <p:sp>
        <p:nvSpPr>
          <p:cNvPr id="16387" name="Szöveg helye 7"/>
          <p:cNvSpPr>
            <a:spLocks noGrp="1"/>
          </p:cNvSpPr>
          <p:nvPr>
            <p:ph type="body" sz="half" idx="2"/>
          </p:nvPr>
        </p:nvSpPr>
        <p:spPr>
          <a:xfrm>
            <a:off x="0" y="1196975"/>
            <a:ext cx="9144000" cy="4975225"/>
          </a:xfrm>
        </p:spPr>
        <p:txBody>
          <a:bodyPr/>
          <a:lstStyle/>
          <a:p>
            <a:endParaRPr lang="hu-HU" smtClean="0"/>
          </a:p>
          <a:p>
            <a:endParaRPr lang="hu-HU" smtClean="0"/>
          </a:p>
          <a:p>
            <a:r>
              <a:rPr lang="hu-HU" smtClean="0"/>
              <a:t>		MA…</a:t>
            </a:r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r>
              <a:rPr lang="hu-HU" smtClean="0"/>
              <a:t>							JÖVŐ…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549275"/>
            <a:ext cx="47164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ím 6"/>
          <p:cNvSpPr>
            <a:spLocks noGrp="1"/>
          </p:cNvSpPr>
          <p:nvPr>
            <p:ph type="title"/>
          </p:nvPr>
        </p:nvSpPr>
        <p:spPr>
          <a:xfrm>
            <a:off x="1116013" y="549275"/>
            <a:ext cx="6696075" cy="566738"/>
          </a:xfrm>
        </p:spPr>
        <p:txBody>
          <a:bodyPr/>
          <a:lstStyle/>
          <a:p>
            <a:pPr algn="ctr"/>
            <a:r>
              <a:rPr lang="hu-HU" smtClean="0"/>
              <a:t>Intermodális csomópontok ma és a jövőben…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hu-HU" b="1" u="sng" dirty="0" smtClean="0"/>
              <a:t>Merre tovább a </a:t>
            </a:r>
            <a:r>
              <a:rPr lang="hu-HU" b="1" u="sng" dirty="0" err="1" smtClean="0"/>
              <a:t>TransHUSK</a:t>
            </a:r>
            <a:r>
              <a:rPr lang="hu-HU" b="1" u="sng" dirty="0" smtClean="0"/>
              <a:t> és a </a:t>
            </a:r>
            <a:r>
              <a:rPr lang="hu-HU" b="1" u="sng" dirty="0" err="1" smtClean="0"/>
              <a:t>TransHUSK</a:t>
            </a:r>
            <a:r>
              <a:rPr lang="hu-HU" b="1" u="sng" dirty="0" smtClean="0"/>
              <a:t> Plus után?</a:t>
            </a:r>
          </a:p>
          <a:p>
            <a:pPr algn="ctr" eaLnBrk="1" hangingPunct="1">
              <a:buFontTx/>
              <a:buNone/>
              <a:defRPr/>
            </a:pPr>
            <a:endParaRPr lang="hu-HU" sz="2000" b="1" dirty="0" smtClean="0"/>
          </a:p>
          <a:p>
            <a:pPr indent="0" eaLnBrk="1" hangingPunct="1">
              <a:buFontTx/>
              <a:buNone/>
              <a:defRPr/>
            </a:pPr>
            <a:r>
              <a:rPr lang="hu-HU" dirty="0" smtClean="0"/>
              <a:t>Hiányzó, elsorvadt észak – déli vasúti személy és teherszállítási kapcsolatok újraélesztésének vizsgálata, a vasút szerepének/lehetőségeinek újra gondolásával pl.: kamion forgalom a 86-os úton vetekszik az M1 forgalmával!!!</a:t>
            </a:r>
          </a:p>
          <a:p>
            <a:pPr algn="ctr" eaLnBrk="1" hangingPunct="1">
              <a:buFontTx/>
              <a:buNone/>
              <a:defRPr/>
            </a:pPr>
            <a:endParaRPr lang="hu-HU" dirty="0" smtClean="0"/>
          </a:p>
        </p:txBody>
      </p:sp>
      <p:pic>
        <p:nvPicPr>
          <p:cNvPr id="15363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773238"/>
            <a:ext cx="273685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églalap 14"/>
          <p:cNvSpPr>
            <a:spLocks noChangeArrowheads="1"/>
          </p:cNvSpPr>
          <p:nvPr/>
        </p:nvSpPr>
        <p:spPr bwMode="auto">
          <a:xfrm>
            <a:off x="323850" y="1125538"/>
            <a:ext cx="835183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400"/>
              <a:t>Köszönöm a figyelmüket!</a:t>
            </a:r>
          </a:p>
          <a:p>
            <a:pPr algn="ctr"/>
            <a:endParaRPr lang="hu-HU" sz="4400"/>
          </a:p>
          <a:p>
            <a:pPr algn="ctr"/>
            <a:endParaRPr lang="hu-HU" sz="4400"/>
          </a:p>
          <a:p>
            <a:pPr algn="ctr"/>
            <a:endParaRPr lang="hu-HU" sz="4400"/>
          </a:p>
          <a:p>
            <a:pPr algn="ctr"/>
            <a:endParaRPr lang="hu-HU" sz="4400"/>
          </a:p>
          <a:p>
            <a:pPr algn="ctr"/>
            <a:endParaRPr lang="hu-HU" sz="4400"/>
          </a:p>
          <a:p>
            <a:pPr algn="ctr"/>
            <a:r>
              <a:rPr lang="hu-HU" sz="4400">
                <a:hlinkClick r:id="rId3"/>
              </a:rPr>
              <a:t>siska.miklos@kti.hu</a:t>
            </a:r>
            <a:endParaRPr lang="hu-HU" sz="4400"/>
          </a:p>
          <a:p>
            <a:pPr algn="ctr"/>
            <a:r>
              <a:rPr lang="hu-HU" sz="4400">
                <a:hlinkClick r:id="rId4"/>
              </a:rPr>
              <a:t>www.kti.hu</a:t>
            </a:r>
            <a:endParaRPr lang="hu-HU" sz="4400"/>
          </a:p>
        </p:txBody>
      </p:sp>
      <p:pic>
        <p:nvPicPr>
          <p:cNvPr id="17412" name="Kép 5" descr="husk_logo_h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Kép 6" descr="husk_eu_logo_hu_gor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Kép 7" descr="ipp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Kép 9" descr="transhus_0.t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Kép 8" descr="husk_slogan_1sor_h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10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A projekt keretében vizsgált térség</a:t>
            </a:r>
          </a:p>
          <a:p>
            <a:pPr algn="ctr" eaLnBrk="1" hangingPunct="1">
              <a:buFontTx/>
              <a:buNone/>
            </a:pPr>
            <a:endParaRPr lang="hu-HU" b="1" smtClean="0"/>
          </a:p>
        </p:txBody>
      </p:sp>
      <p:pic>
        <p:nvPicPr>
          <p:cNvPr id="4099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  <p:pic>
        <p:nvPicPr>
          <p:cNvPr id="4105" name="Tartalom helye 3" descr="husk_térkép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773238"/>
            <a:ext cx="75612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5329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Vasútvonalak a vizsgált térségben 1869-ben</a:t>
            </a:r>
          </a:p>
          <a:p>
            <a:pPr algn="ctr" eaLnBrk="1" hangingPunct="1">
              <a:buFontTx/>
              <a:buNone/>
            </a:pPr>
            <a:r>
              <a:rPr lang="hu-HU" sz="1200" smtClean="0">
                <a:latin typeface="Times New Roman" pitchFamily="18" charset="0"/>
                <a:cs typeface="Times New Roman" pitchFamily="18" charset="0"/>
              </a:rPr>
              <a:t>(Forrás: </a:t>
            </a:r>
            <a:r>
              <a:rPr lang="hu-HU" sz="1200" smtClean="0">
                <a:latin typeface="Times New Roman" pitchFamily="18" charset="0"/>
                <a:cs typeface="Times New Roman" pitchFamily="18" charset="0"/>
                <a:hlinkClick r:id="rId2"/>
              </a:rPr>
              <a:t>http://hu.wikipedia.org/w/index.php?title=F%C3%A1jl:Magyar_vasutak_1869-ben.jpg&amp;filetimestamp=20110416064023)</a:t>
            </a:r>
            <a:endParaRPr lang="hu-HU" sz="1200" b="1" smtClean="0"/>
          </a:p>
        </p:txBody>
      </p:sp>
      <p:pic>
        <p:nvPicPr>
          <p:cNvPr id="5123" name="Kép 5" descr="husk_logo_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Kép 6" descr="husk_eu_logo_hu_gor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Kép 7" descr="ipp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Kép 9" descr="transhus_0.t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Kép 8" descr="husk_slogan_1sor_h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8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916113"/>
            <a:ext cx="884078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19250" y="1052513"/>
            <a:ext cx="2454275" cy="2770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2000" b="1" smtClean="0"/>
              <a:t>Sérült hálózat</a:t>
            </a:r>
          </a:p>
        </p:txBody>
      </p:sp>
      <p:sp>
        <p:nvSpPr>
          <p:cNvPr id="6147" name="Tartalom helye 11"/>
          <p:cNvSpPr>
            <a:spLocks noGrp="1"/>
          </p:cNvSpPr>
          <p:nvPr>
            <p:ph sz="half" idx="2"/>
          </p:nvPr>
        </p:nvSpPr>
        <p:spPr>
          <a:xfrm>
            <a:off x="4859338" y="1052513"/>
            <a:ext cx="3103562" cy="2625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2000" b="1" smtClean="0"/>
              <a:t>Egészséges hálózat</a:t>
            </a:r>
          </a:p>
        </p:txBody>
      </p:sp>
      <p:pic>
        <p:nvPicPr>
          <p:cNvPr id="6148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1484313"/>
            <a:ext cx="18891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6" descr="http://www.radiologyinfo.org/photocat/popup/picbr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1484313"/>
            <a:ext cx="18907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350" y="3860800"/>
            <a:ext cx="62658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zöveg helye 12"/>
          <p:cNvSpPr>
            <a:spLocks noGrp="1"/>
          </p:cNvSpPr>
          <p:nvPr>
            <p:ph type="body" sz="half" idx="2"/>
          </p:nvPr>
        </p:nvSpPr>
        <p:spPr>
          <a:xfrm>
            <a:off x="395288" y="1196975"/>
            <a:ext cx="4392612" cy="4968875"/>
          </a:xfrm>
        </p:spPr>
        <p:txBody>
          <a:bodyPr/>
          <a:lstStyle/>
          <a:p>
            <a:pPr algn="ctr" eaLnBrk="1" hangingPunct="1"/>
            <a:r>
              <a:rPr lang="hu-HU" sz="2400" smtClean="0"/>
              <a:t> </a:t>
            </a:r>
            <a:r>
              <a:rPr lang="hu-HU" sz="2400" b="1" u="sng" smtClean="0"/>
              <a:t>Nemzetközi kutatások (náhány példa)</a:t>
            </a:r>
          </a:p>
          <a:p>
            <a:pPr algn="ctr" eaLnBrk="1" hangingPunct="1"/>
            <a:endParaRPr lang="hu-HU" sz="1600" u="sng" smtClean="0"/>
          </a:p>
          <a:p>
            <a:pPr eaLnBrk="1" hangingPunct="1">
              <a:buFontTx/>
              <a:buChar char="•"/>
            </a:pPr>
            <a:r>
              <a:rPr lang="hu-HU" sz="1600" smtClean="0"/>
              <a:t> A Német Gazdasági és Technológiai Minisztérium támogatásával készült kézikönyv „Cooperative Approaches to Integrated Cross-Border Transport Planning on a Regional Level” címen (Dresden, 2008. január)</a:t>
            </a:r>
          </a:p>
          <a:p>
            <a:pPr eaLnBrk="1" hangingPunct="1"/>
            <a:endParaRPr lang="hu-HU" sz="1600" smtClean="0"/>
          </a:p>
          <a:p>
            <a:pPr eaLnBrk="1" hangingPunct="1">
              <a:buFontTx/>
              <a:buChar char="•"/>
            </a:pPr>
            <a:r>
              <a:rPr lang="hu-HU" sz="1600" smtClean="0"/>
              <a:t>Szintén a Magyarország-Szlovákia Határon Átnyúló Együttműködési programban készült és jelent meg a</a:t>
            </a:r>
          </a:p>
          <a:p>
            <a:pPr eaLnBrk="1" hangingPunct="1"/>
            <a:r>
              <a:rPr lang="hu-HU" sz="1600" smtClean="0"/>
              <a:t>„Magyar-szlovák agglomeráció Pozsony környékén” című kutatási jelentés az MTA Regionális Kutatások Központja, Nyugat-magyarországi Tudományos Intézet Fórum Kisebbségkutató Intézet gondozásában, Győr–Šamorín, 2010</a:t>
            </a:r>
          </a:p>
          <a:p>
            <a:pPr eaLnBrk="1" hangingPunct="1"/>
            <a:endParaRPr lang="hu-HU" sz="2400" smtClean="0"/>
          </a:p>
        </p:txBody>
      </p:sp>
      <p:pic>
        <p:nvPicPr>
          <p:cNvPr id="7171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1628775"/>
            <a:ext cx="2994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Line 7"/>
          <p:cNvSpPr>
            <a:spLocks noChangeShapeType="1"/>
          </p:cNvSpPr>
          <p:nvPr/>
        </p:nvSpPr>
        <p:spPr bwMode="auto">
          <a:xfrm>
            <a:off x="6804025" y="1628775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V="1">
            <a:off x="7019925" y="16287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0" name="Line 19"/>
          <p:cNvSpPr>
            <a:spLocks noChangeShapeType="1"/>
          </p:cNvSpPr>
          <p:nvPr/>
        </p:nvSpPr>
        <p:spPr bwMode="auto">
          <a:xfrm>
            <a:off x="5651500" y="2781300"/>
            <a:ext cx="7921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1" name="Line 20"/>
          <p:cNvSpPr>
            <a:spLocks noChangeShapeType="1"/>
          </p:cNvSpPr>
          <p:nvPr/>
        </p:nvSpPr>
        <p:spPr bwMode="auto">
          <a:xfrm flipH="1">
            <a:off x="5580063" y="2997200"/>
            <a:ext cx="7921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2" name="Line 21"/>
          <p:cNvSpPr>
            <a:spLocks noChangeShapeType="1"/>
          </p:cNvSpPr>
          <p:nvPr/>
        </p:nvSpPr>
        <p:spPr bwMode="auto">
          <a:xfrm>
            <a:off x="5435600" y="3716338"/>
            <a:ext cx="6477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3" name="Line 22"/>
          <p:cNvSpPr>
            <a:spLocks noChangeShapeType="1"/>
          </p:cNvSpPr>
          <p:nvPr/>
        </p:nvSpPr>
        <p:spPr bwMode="auto">
          <a:xfrm flipH="1">
            <a:off x="5364163" y="38608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4" name="Line 23"/>
          <p:cNvSpPr>
            <a:spLocks noChangeShapeType="1"/>
          </p:cNvSpPr>
          <p:nvPr/>
        </p:nvSpPr>
        <p:spPr bwMode="auto">
          <a:xfrm flipV="1">
            <a:off x="5435600" y="4437063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5" name="Line 24"/>
          <p:cNvSpPr>
            <a:spLocks noChangeShapeType="1"/>
          </p:cNvSpPr>
          <p:nvPr/>
        </p:nvSpPr>
        <p:spPr bwMode="auto">
          <a:xfrm flipH="1">
            <a:off x="5435600" y="4652963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 flipV="1">
            <a:off x="5508625" y="5013325"/>
            <a:ext cx="1008063" cy="287338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 flipH="1">
            <a:off x="5580063" y="5373688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8" name="Line 28"/>
          <p:cNvSpPr>
            <a:spLocks noChangeShapeType="1"/>
          </p:cNvSpPr>
          <p:nvPr/>
        </p:nvSpPr>
        <p:spPr bwMode="auto">
          <a:xfrm flipH="1">
            <a:off x="6804025" y="5516563"/>
            <a:ext cx="0" cy="7921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89" name="Line 29"/>
          <p:cNvSpPr>
            <a:spLocks noChangeShapeType="1"/>
          </p:cNvSpPr>
          <p:nvPr/>
        </p:nvSpPr>
        <p:spPr bwMode="auto">
          <a:xfrm flipV="1">
            <a:off x="7308850" y="5445125"/>
            <a:ext cx="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90" name="Line 31"/>
          <p:cNvSpPr>
            <a:spLocks noChangeShapeType="1"/>
          </p:cNvSpPr>
          <p:nvPr/>
        </p:nvSpPr>
        <p:spPr bwMode="auto">
          <a:xfrm flipH="1">
            <a:off x="7740650" y="5229225"/>
            <a:ext cx="863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91" name="Line 30"/>
          <p:cNvSpPr>
            <a:spLocks noChangeShapeType="1"/>
          </p:cNvSpPr>
          <p:nvPr/>
        </p:nvSpPr>
        <p:spPr bwMode="auto">
          <a:xfrm>
            <a:off x="7740650" y="4941888"/>
            <a:ext cx="9350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2800" b="1" u="sng" dirty="0" smtClean="0"/>
              <a:t>A két projekt néhány </a:t>
            </a:r>
            <a:r>
              <a:rPr lang="hu-HU" sz="2800" b="1" u="sng" dirty="0" smtClean="0"/>
              <a:t>jellemző </a:t>
            </a:r>
            <a:r>
              <a:rPr lang="hu-HU" sz="2800" b="1" u="sng" dirty="0" smtClean="0"/>
              <a:t>adata</a:t>
            </a:r>
            <a:endParaRPr lang="hu-HU" sz="2800" b="1" u="sng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sz="2800" dirty="0" smtClean="0"/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680 km közös határ;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22 + 18 hónap kutatás;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4 – </a:t>
            </a:r>
            <a:r>
              <a:rPr lang="hu-HU" sz="2800" dirty="0" err="1" smtClean="0"/>
              <a:t>4</a:t>
            </a:r>
            <a:r>
              <a:rPr lang="hu-HU" sz="2800" dirty="0" smtClean="0"/>
              <a:t> </a:t>
            </a:r>
            <a:r>
              <a:rPr lang="hu-HU" sz="2800" dirty="0" smtClean="0"/>
              <a:t>részletesen vizsgált térség;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Teljes körű utas/jármű számlálás a határon átmenő közforgalmú járatokon és a kiemelt határátkelőkön;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Kiemelkedően magas </a:t>
            </a:r>
            <a:r>
              <a:rPr lang="hu-HU" sz="2800" dirty="0" smtClean="0"/>
              <a:t>arányú kikérdezés a járműveken és határátkelőkön;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1.500 + 1.200 háztartás kikérdezése / ország</a:t>
            </a:r>
          </a:p>
        </p:txBody>
      </p:sp>
      <p:pic>
        <p:nvPicPr>
          <p:cNvPr id="3075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400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2800" b="1" u="sng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2800" b="1" u="sng" smtClean="0"/>
              <a:t>A TransHUSK fontosabb kutatási eredményei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2800" b="1" u="sng" smtClean="0"/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Naponta több tízezren lépik át a határt;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Döntően látogatás és szabadidő eltöltése céljából utaznak;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Nem elhanyagolható a hivatásforgalom aránya sem;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Az utazásoknak csak alig 2-3%-a bonyolódik le közforgalmú közlekedéssel (Magyarországon a belföldi helyközi közlekedésben kb. 30%-a!);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A két ország között mindössze 4 autóbusz vonalat (ebből 1 csak a hét néhány napján üzemel) és 2 vasútvonalat működtetnek</a:t>
            </a:r>
          </a:p>
          <a:p>
            <a:pPr algn="ctr" eaLnBrk="1" hangingPunct="1">
              <a:buFontTx/>
              <a:buNone/>
            </a:pPr>
            <a:endParaRPr lang="hu-HU" smtClean="0"/>
          </a:p>
        </p:txBody>
      </p:sp>
      <p:pic>
        <p:nvPicPr>
          <p:cNvPr id="12291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2400" b="1" u="sng" smtClean="0"/>
              <a:t>Az utazások céltelepülései és a három vonzásközpont</a:t>
            </a:r>
          </a:p>
          <a:p>
            <a:pPr algn="ctr" eaLnBrk="1" hangingPunct="1">
              <a:buFontTx/>
              <a:buNone/>
            </a:pPr>
            <a:endParaRPr lang="hu-HU" sz="2400" smtClean="0"/>
          </a:p>
          <a:p>
            <a:pPr eaLnBrk="1" hangingPunct="1">
              <a:buFontTx/>
              <a:buNone/>
            </a:pPr>
            <a:r>
              <a:rPr lang="hu-HU" sz="2400" smtClean="0"/>
              <a:t>Kassa				Esztergom</a:t>
            </a:r>
          </a:p>
          <a:p>
            <a:pPr eaLnBrk="1" hangingPunct="1">
              <a:buFontTx/>
              <a:buNone/>
            </a:pPr>
            <a:endParaRPr lang="hu-HU" sz="2400" smtClean="0"/>
          </a:p>
          <a:p>
            <a:pPr eaLnBrk="1" hangingPunct="1">
              <a:buFontTx/>
              <a:buNone/>
            </a:pPr>
            <a:endParaRPr lang="hu-HU" sz="2400" smtClean="0"/>
          </a:p>
          <a:p>
            <a:pPr eaLnBrk="1" hangingPunct="1">
              <a:buFontTx/>
              <a:buNone/>
            </a:pPr>
            <a:endParaRPr lang="hu-HU" sz="2400" smtClean="0"/>
          </a:p>
          <a:p>
            <a:pPr eaLnBrk="1" hangingPunct="1">
              <a:buFontTx/>
              <a:buNone/>
            </a:pPr>
            <a:endParaRPr lang="hu-HU" sz="2400" smtClean="0"/>
          </a:p>
          <a:p>
            <a:pPr eaLnBrk="1" hangingPunct="1">
              <a:buFontTx/>
              <a:buNone/>
            </a:pPr>
            <a:endParaRPr lang="hu-HU" sz="2400" smtClean="0"/>
          </a:p>
          <a:p>
            <a:pPr eaLnBrk="1" hangingPunct="1">
              <a:buFontTx/>
              <a:buNone/>
            </a:pPr>
            <a:r>
              <a:rPr lang="hu-HU" sz="2400" smtClean="0"/>
              <a:t>Győr				Komárom</a:t>
            </a:r>
          </a:p>
        </p:txBody>
      </p:sp>
      <p:pic>
        <p:nvPicPr>
          <p:cNvPr id="11267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  <p:pic>
        <p:nvPicPr>
          <p:cNvPr id="11273" name="Obrázok 158" descr="TRANSHUSK_célforgalom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4005263"/>
            <a:ext cx="208915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Obrázok 155" descr="TRANSHUSK_célforgalom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4005263"/>
            <a:ext cx="31686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Obrázok 156" descr="TRANSHUSK_célforgalom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3663" y="1484313"/>
            <a:ext cx="18002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Obrázok 157" descr="TRANSHUSK_célforgalom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250" y="1484313"/>
            <a:ext cx="21209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1800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3600" b="1" smtClean="0"/>
              <a:t>A felmért térségekben a határon átmenő közforgalmú járatok gyakorlatilag ismeretlenek!!!</a:t>
            </a:r>
          </a:p>
          <a:p>
            <a:pPr eaLnBrk="1" hangingPunct="1">
              <a:buFontTx/>
              <a:buNone/>
            </a:pPr>
            <a:endParaRPr lang="hu-HU" sz="3600" smtClean="0"/>
          </a:p>
          <a:p>
            <a:pPr algn="ctr" eaLnBrk="1" hangingPunct="1">
              <a:buFontTx/>
              <a:buNone/>
            </a:pPr>
            <a:endParaRPr lang="hu-HU" sz="2800" b="1" smtClean="0"/>
          </a:p>
        </p:txBody>
      </p:sp>
      <p:pic>
        <p:nvPicPr>
          <p:cNvPr id="8195" name="Kép 5" descr="husk_logo_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2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Kép 6" descr="husk_eu_logo_hu_gor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2232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Kép 7" descr="ip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7921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Kép 9" descr="transhus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Kép 8" descr="husk_slogan_1sor_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6553200"/>
            <a:ext cx="200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323850" y="7651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  <a:hlinkClick r:id="rId7"/>
              </a:rPr>
              <a:t>www.husk-cbc.eu</a:t>
            </a:r>
            <a:r>
              <a:rPr lang="hu-HU" sz="900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hu-HU" sz="800" b="1" i="1">
                <a:ea typeface="Calibri" pitchFamily="34" charset="0"/>
                <a:cs typeface="Arial" charset="0"/>
              </a:rPr>
              <a:t>A projekt az Európai Unió finanszírozásával valósul meg. Jelen dokumentum tartalma nem feltétlenül tükrözi az Európai Unió hivatalos álláspontját</a:t>
            </a:r>
            <a:r>
              <a:rPr lang="hu-HU" sz="1100">
                <a:ea typeface="Calibri" pitchFamily="34" charset="0"/>
                <a:cs typeface="Arial" charset="0"/>
              </a:rPr>
              <a:t> </a:t>
            </a:r>
            <a:endParaRPr lang="hu-HU">
              <a:ea typeface="Calibri" pitchFamily="34" charset="0"/>
              <a:cs typeface="Arial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539750" y="3644900"/>
          <a:ext cx="7992887" cy="1967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936104"/>
                <a:gridCol w="1296144"/>
                <a:gridCol w="1299991"/>
                <a:gridCol w="1220288"/>
              </a:tblGrid>
              <a:tr h="44354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határon átmenő közforgalmú közlekedési járatok ismertsége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Járás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Összesen</a:t>
                      </a:r>
                    </a:p>
                  </a:txBody>
                  <a:tcPr anchor="ctr" anchorCtr="1"/>
                </a:tc>
              </a:tr>
              <a:tr h="636574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Abaúj-Hegyközi</a:t>
                      </a:r>
                      <a:endParaRPr lang="hu-HU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Győri</a:t>
                      </a:r>
                      <a:endParaRPr lang="hu-HU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Esztergomi</a:t>
                      </a:r>
                      <a:endParaRPr lang="hu-HU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Komáromi</a:t>
                      </a:r>
                      <a:endParaRPr lang="hu-HU" sz="16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 anchor="ctr" anchorCtr="1"/>
                </a:tc>
              </a:tr>
              <a:tr h="443545">
                <a:tc>
                  <a:txBody>
                    <a:bodyPr/>
                    <a:lstStyle/>
                    <a:p>
                      <a:r>
                        <a:rPr lang="hu-HU" dirty="0" smtClean="0"/>
                        <a:t>Nem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56,0%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67,5%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95,8%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78,3%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73,4%</a:t>
                      </a:r>
                      <a:endParaRPr lang="hu-HU" dirty="0"/>
                    </a:p>
                  </a:txBody>
                  <a:tcPr/>
                </a:tc>
              </a:tr>
              <a:tr h="443545">
                <a:tc>
                  <a:txBody>
                    <a:bodyPr/>
                    <a:lstStyle/>
                    <a:p>
                      <a:r>
                        <a:rPr lang="hu-HU" dirty="0" smtClean="0"/>
                        <a:t>Igen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44,0%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32,5%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4,2%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21,7%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26,6%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778</Words>
  <Application>Microsoft Office PowerPoint</Application>
  <PresentationFormat>Diavetítés a képernyőre (4:3 oldalarány)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Alapértelmezett terv</vt:lpstr>
      <vt:lpstr> TransHUSK és TransHUSK Plus   VIII. Határok nélküli partnerség  dr. Siska Miklós – KTI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Jelenlegi kerékpáros útvonaltervezőre példa</vt:lpstr>
      <vt:lpstr>Intermodális csomópontok ma és a jövőben…</vt:lpstr>
      <vt:lpstr>16. dia</vt:lpstr>
      <vt:lpstr>17. dia</vt:lpstr>
    </vt:vector>
  </TitlesOfParts>
  <Company>KTI KHT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kormendy</dc:creator>
  <cp:lastModifiedBy>siska</cp:lastModifiedBy>
  <cp:revision>74</cp:revision>
  <dcterms:created xsi:type="dcterms:W3CDTF">2008-08-14T06:51:52Z</dcterms:created>
  <dcterms:modified xsi:type="dcterms:W3CDTF">2014-10-02T08:56:24Z</dcterms:modified>
</cp:coreProperties>
</file>