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4"/>
  </p:notesMasterIdLst>
  <p:sldIdLst>
    <p:sldId id="256" r:id="rId2"/>
    <p:sldId id="257" r:id="rId3"/>
    <p:sldId id="269" r:id="rId4"/>
    <p:sldId id="258" r:id="rId5"/>
    <p:sldId id="259" r:id="rId6"/>
    <p:sldId id="273" r:id="rId7"/>
    <p:sldId id="260" r:id="rId8"/>
    <p:sldId id="262" r:id="rId9"/>
    <p:sldId id="263" r:id="rId10"/>
    <p:sldId id="264" r:id="rId11"/>
    <p:sldId id="274" r:id="rId12"/>
    <p:sldId id="275" r:id="rId13"/>
    <p:sldId id="276" r:id="rId14"/>
    <p:sldId id="277" r:id="rId15"/>
    <p:sldId id="265" r:id="rId16"/>
    <p:sldId id="266" r:id="rId17"/>
    <p:sldId id="267" r:id="rId18"/>
    <p:sldId id="268" r:id="rId19"/>
    <p:sldId id="270" r:id="rId20"/>
    <p:sldId id="271" r:id="rId21"/>
    <p:sldId id="272" r:id="rId22"/>
    <p:sldId id="261" r:id="rId2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kumenty\2014\N&#225;rodn&#225;%20strat&#233;gia%202014\tabu&#318;ky%20-%20analyt.%20&#269;as&#357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3722261989978564E-2"/>
          <c:y val="3.6493146689997154E-2"/>
          <c:w val="0.90582841721587515"/>
          <c:h val="0.70288713910761158"/>
        </c:manualLayout>
      </c:layout>
      <c:lineChart>
        <c:grouping val="standard"/>
        <c:varyColors val="0"/>
        <c:ser>
          <c:idx val="0"/>
          <c:order val="0"/>
          <c:tx>
            <c:strRef>
              <c:f>Hárok9!$A$5</c:f>
              <c:strCache>
                <c:ptCount val="1"/>
                <c:pt idx="0">
                  <c:v>Bratislavský kraj</c:v>
                </c:pt>
              </c:strCache>
            </c:strRef>
          </c:tx>
          <c:marker>
            <c:symbol val="none"/>
          </c:marker>
          <c:cat>
            <c:strRef>
              <c:f>Hárok9!$B$4:$N$4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Hárok9!$B$5:$N$5</c:f>
              <c:numCache>
                <c:formatCode>#,##0</c:formatCode>
                <c:ptCount val="13"/>
                <c:pt idx="0">
                  <c:v>23068</c:v>
                </c:pt>
                <c:pt idx="1">
                  <c:v>22743</c:v>
                </c:pt>
                <c:pt idx="2">
                  <c:v>22549</c:v>
                </c:pt>
                <c:pt idx="3">
                  <c:v>20220</c:v>
                </c:pt>
                <c:pt idx="4">
                  <c:v>19014</c:v>
                </c:pt>
                <c:pt idx="5">
                  <c:v>18229</c:v>
                </c:pt>
                <c:pt idx="6">
                  <c:v>17658</c:v>
                </c:pt>
                <c:pt idx="7">
                  <c:v>17094</c:v>
                </c:pt>
                <c:pt idx="8">
                  <c:v>16934</c:v>
                </c:pt>
                <c:pt idx="9">
                  <c:v>15722</c:v>
                </c:pt>
                <c:pt idx="10">
                  <c:v>15748</c:v>
                </c:pt>
                <c:pt idx="11">
                  <c:v>15564</c:v>
                </c:pt>
                <c:pt idx="12">
                  <c:v>14543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Hárok9!$A$6</c:f>
              <c:strCache>
                <c:ptCount val="1"/>
                <c:pt idx="0">
                  <c:v>Trnavský kraj</c:v>
                </c:pt>
              </c:strCache>
            </c:strRef>
          </c:tx>
          <c:marker>
            <c:symbol val="none"/>
          </c:marker>
          <c:cat>
            <c:strRef>
              <c:f>Hárok9!$B$4:$N$4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Hárok9!$B$6:$N$6</c:f>
              <c:numCache>
                <c:formatCode>#,##0</c:formatCode>
                <c:ptCount val="13"/>
                <c:pt idx="0">
                  <c:v>50910</c:v>
                </c:pt>
                <c:pt idx="1">
                  <c:v>47832</c:v>
                </c:pt>
                <c:pt idx="2">
                  <c:v>45047</c:v>
                </c:pt>
                <c:pt idx="3">
                  <c:v>40354</c:v>
                </c:pt>
                <c:pt idx="4">
                  <c:v>37772</c:v>
                </c:pt>
                <c:pt idx="5">
                  <c:v>37549</c:v>
                </c:pt>
                <c:pt idx="6">
                  <c:v>36783</c:v>
                </c:pt>
                <c:pt idx="7">
                  <c:v>35145</c:v>
                </c:pt>
                <c:pt idx="8">
                  <c:v>33071</c:v>
                </c:pt>
                <c:pt idx="9">
                  <c:v>29027</c:v>
                </c:pt>
                <c:pt idx="10">
                  <c:v>28437</c:v>
                </c:pt>
                <c:pt idx="11">
                  <c:v>27450</c:v>
                </c:pt>
                <c:pt idx="12">
                  <c:v>26441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Hárok9!$A$7</c:f>
              <c:strCache>
                <c:ptCount val="1"/>
                <c:pt idx="0">
                  <c:v>Trenčiansky kraj</c:v>
                </c:pt>
              </c:strCache>
            </c:strRef>
          </c:tx>
          <c:marker>
            <c:symbol val="none"/>
          </c:marker>
          <c:cat>
            <c:strRef>
              <c:f>Hárok9!$B$4:$N$4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Hárok9!$B$7:$N$7</c:f>
              <c:numCache>
                <c:formatCode>#,##0</c:formatCode>
                <c:ptCount val="13"/>
                <c:pt idx="0">
                  <c:v>100598</c:v>
                </c:pt>
                <c:pt idx="1">
                  <c:v>95495</c:v>
                </c:pt>
                <c:pt idx="2">
                  <c:v>90024</c:v>
                </c:pt>
                <c:pt idx="3">
                  <c:v>81651</c:v>
                </c:pt>
                <c:pt idx="4">
                  <c:v>77397</c:v>
                </c:pt>
                <c:pt idx="5">
                  <c:v>85019</c:v>
                </c:pt>
                <c:pt idx="6">
                  <c:v>65209</c:v>
                </c:pt>
                <c:pt idx="7">
                  <c:v>62301</c:v>
                </c:pt>
                <c:pt idx="8">
                  <c:v>59151</c:v>
                </c:pt>
                <c:pt idx="9">
                  <c:v>53177</c:v>
                </c:pt>
                <c:pt idx="10">
                  <c:v>51506</c:v>
                </c:pt>
                <c:pt idx="11">
                  <c:v>48242</c:v>
                </c:pt>
                <c:pt idx="12">
                  <c:v>44747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Hárok9!$A$8</c:f>
              <c:strCache>
                <c:ptCount val="1"/>
                <c:pt idx="0">
                  <c:v>Nitriansky kraj</c:v>
                </c:pt>
              </c:strCache>
            </c:strRef>
          </c:tx>
          <c:marker>
            <c:symbol val="none"/>
          </c:marker>
          <c:cat>
            <c:strRef>
              <c:f>Hárok9!$B$4:$N$4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Hárok9!$B$8:$N$8</c:f>
              <c:numCache>
                <c:formatCode>#,##0</c:formatCode>
                <c:ptCount val="13"/>
                <c:pt idx="0">
                  <c:v>89209</c:v>
                </c:pt>
                <c:pt idx="1">
                  <c:v>85399</c:v>
                </c:pt>
                <c:pt idx="2">
                  <c:v>75503</c:v>
                </c:pt>
                <c:pt idx="3">
                  <c:v>65293</c:v>
                </c:pt>
                <c:pt idx="4">
                  <c:v>62815</c:v>
                </c:pt>
                <c:pt idx="5">
                  <c:v>61436</c:v>
                </c:pt>
                <c:pt idx="6">
                  <c:v>58066</c:v>
                </c:pt>
                <c:pt idx="7">
                  <c:v>58101</c:v>
                </c:pt>
                <c:pt idx="8">
                  <c:v>60106</c:v>
                </c:pt>
                <c:pt idx="9">
                  <c:v>54651</c:v>
                </c:pt>
                <c:pt idx="10">
                  <c:v>53866</c:v>
                </c:pt>
                <c:pt idx="11">
                  <c:v>50175</c:v>
                </c:pt>
                <c:pt idx="12">
                  <c:v>48138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Hárok9!$A$9</c:f>
              <c:strCache>
                <c:ptCount val="1"/>
                <c:pt idx="0">
                  <c:v>Žilinský kraj</c:v>
                </c:pt>
              </c:strCache>
            </c:strRef>
          </c:tx>
          <c:marker>
            <c:symbol val="none"/>
          </c:marker>
          <c:cat>
            <c:strRef>
              <c:f>Hárok9!$B$4:$N$4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Hárok9!$B$9:$N$9</c:f>
              <c:numCache>
                <c:formatCode>#,##0</c:formatCode>
                <c:ptCount val="13"/>
                <c:pt idx="0">
                  <c:v>97491</c:v>
                </c:pt>
                <c:pt idx="1">
                  <c:v>89076</c:v>
                </c:pt>
                <c:pt idx="2">
                  <c:v>86408</c:v>
                </c:pt>
                <c:pt idx="3">
                  <c:v>79103</c:v>
                </c:pt>
                <c:pt idx="4">
                  <c:v>73437</c:v>
                </c:pt>
                <c:pt idx="5">
                  <c:v>69187</c:v>
                </c:pt>
                <c:pt idx="6">
                  <c:v>66704</c:v>
                </c:pt>
                <c:pt idx="7">
                  <c:v>62926</c:v>
                </c:pt>
                <c:pt idx="8">
                  <c:v>58975</c:v>
                </c:pt>
                <c:pt idx="9">
                  <c:v>52904</c:v>
                </c:pt>
                <c:pt idx="10">
                  <c:v>50332</c:v>
                </c:pt>
                <c:pt idx="11">
                  <c:v>49745</c:v>
                </c:pt>
                <c:pt idx="12">
                  <c:v>50918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Hárok9!$A$10</c:f>
              <c:strCache>
                <c:ptCount val="1"/>
                <c:pt idx="0">
                  <c:v>Banskobystrický kraj</c:v>
                </c:pt>
              </c:strCache>
            </c:strRef>
          </c:tx>
          <c:marker>
            <c:symbol val="none"/>
          </c:marker>
          <c:cat>
            <c:strRef>
              <c:f>Hárok9!$B$4:$N$4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Hárok9!$B$10:$N$10</c:f>
              <c:numCache>
                <c:formatCode>#,##0</c:formatCode>
                <c:ptCount val="13"/>
                <c:pt idx="0">
                  <c:v>113958</c:v>
                </c:pt>
                <c:pt idx="1">
                  <c:v>104041</c:v>
                </c:pt>
                <c:pt idx="2">
                  <c:v>98533</c:v>
                </c:pt>
                <c:pt idx="3">
                  <c:v>95775</c:v>
                </c:pt>
                <c:pt idx="4">
                  <c:v>87886</c:v>
                </c:pt>
                <c:pt idx="5">
                  <c:v>79999</c:v>
                </c:pt>
                <c:pt idx="6">
                  <c:v>63824</c:v>
                </c:pt>
                <c:pt idx="7">
                  <c:v>59487</c:v>
                </c:pt>
                <c:pt idx="8">
                  <c:v>53745</c:v>
                </c:pt>
                <c:pt idx="9">
                  <c:v>46020</c:v>
                </c:pt>
                <c:pt idx="10">
                  <c:v>45020</c:v>
                </c:pt>
                <c:pt idx="11">
                  <c:v>42692</c:v>
                </c:pt>
                <c:pt idx="12">
                  <c:v>41367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Hárok9!$A$11</c:f>
              <c:strCache>
                <c:ptCount val="1"/>
                <c:pt idx="0">
                  <c:v>Prešovský kraj</c:v>
                </c:pt>
              </c:strCache>
            </c:strRef>
          </c:tx>
          <c:marker>
            <c:symbol val="none"/>
          </c:marker>
          <c:cat>
            <c:strRef>
              <c:f>Hárok9!$B$4:$N$4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Hárok9!$B$11:$N$11</c:f>
              <c:numCache>
                <c:formatCode>#,##0</c:formatCode>
                <c:ptCount val="13"/>
                <c:pt idx="0">
                  <c:v>74613</c:v>
                </c:pt>
                <c:pt idx="1">
                  <c:v>68964</c:v>
                </c:pt>
                <c:pt idx="2">
                  <c:v>68691</c:v>
                </c:pt>
                <c:pt idx="3">
                  <c:v>65809</c:v>
                </c:pt>
                <c:pt idx="4">
                  <c:v>60830</c:v>
                </c:pt>
                <c:pt idx="5">
                  <c:v>56818</c:v>
                </c:pt>
                <c:pt idx="6">
                  <c:v>53369</c:v>
                </c:pt>
                <c:pt idx="7">
                  <c:v>49095</c:v>
                </c:pt>
                <c:pt idx="8">
                  <c:v>45870</c:v>
                </c:pt>
                <c:pt idx="9">
                  <c:v>39604</c:v>
                </c:pt>
                <c:pt idx="10">
                  <c:v>38472</c:v>
                </c:pt>
                <c:pt idx="11">
                  <c:v>36370</c:v>
                </c:pt>
                <c:pt idx="12">
                  <c:v>35028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Hárok9!$A$12</c:f>
              <c:strCache>
                <c:ptCount val="1"/>
                <c:pt idx="0">
                  <c:v>Košický kraj</c:v>
                </c:pt>
              </c:strCache>
            </c:strRef>
          </c:tx>
          <c:marker>
            <c:symbol val="none"/>
          </c:marker>
          <c:cat>
            <c:strRef>
              <c:f>Hárok9!$B$4:$N$4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Hárok9!$B$12:$N$12</c:f>
              <c:numCache>
                <c:formatCode>#,##0</c:formatCode>
                <c:ptCount val="13"/>
                <c:pt idx="0">
                  <c:v>54402</c:v>
                </c:pt>
                <c:pt idx="1">
                  <c:v>52895</c:v>
                </c:pt>
                <c:pt idx="2">
                  <c:v>49858</c:v>
                </c:pt>
                <c:pt idx="3">
                  <c:v>45501</c:v>
                </c:pt>
                <c:pt idx="4">
                  <c:v>42621</c:v>
                </c:pt>
                <c:pt idx="5">
                  <c:v>41219</c:v>
                </c:pt>
                <c:pt idx="6">
                  <c:v>41657</c:v>
                </c:pt>
                <c:pt idx="7">
                  <c:v>40488</c:v>
                </c:pt>
                <c:pt idx="8">
                  <c:v>37667</c:v>
                </c:pt>
                <c:pt idx="9">
                  <c:v>32037</c:v>
                </c:pt>
                <c:pt idx="10">
                  <c:v>29336</c:v>
                </c:pt>
                <c:pt idx="11">
                  <c:v>29341</c:v>
                </c:pt>
                <c:pt idx="12">
                  <c:v>28046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604608"/>
        <c:axId val="39606144"/>
      </c:lineChart>
      <c:catAx>
        <c:axId val="39604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sk-SK"/>
          </a:p>
        </c:txPr>
        <c:crossAx val="39606144"/>
        <c:crosses val="autoZero"/>
        <c:auto val="1"/>
        <c:lblAlgn val="ctr"/>
        <c:lblOffset val="100"/>
        <c:noMultiLvlLbl val="0"/>
      </c:catAx>
      <c:valAx>
        <c:axId val="3960614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sk-SK"/>
          </a:p>
        </c:txPr>
        <c:crossAx val="396046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5.7830712957407923E-2"/>
          <c:y val="0.84034481611901013"/>
          <c:w val="0.90364355985744116"/>
          <c:h val="0.14440769207461798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sk-SK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1B002-AEA8-4BD0-A045-D73840098A5A}" type="datetimeFigureOut">
              <a:rPr lang="sk-SK" smtClean="0"/>
              <a:t>1. 10. 2014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A3E70-1F15-4B2C-BE03-9746AE6D36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164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A3E70-1F15-4B2C-BE03-9746AE6D360B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9215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95CE-18D7-4C4E-8598-2781F475A68A}" type="datetimeFigureOut">
              <a:rPr lang="sk-SK" smtClean="0"/>
              <a:t>1. 10. 2014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3B89FC5-1298-440D-918E-88556B15F940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95CE-18D7-4C4E-8598-2781F475A68A}" type="datetimeFigureOut">
              <a:rPr lang="sk-SK" smtClean="0"/>
              <a:t>1. 10. 2014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9FC5-1298-440D-918E-88556B15F94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95CE-18D7-4C4E-8598-2781F475A68A}" type="datetimeFigureOut">
              <a:rPr lang="sk-SK" smtClean="0"/>
              <a:t>1. 10. 2014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9FC5-1298-440D-918E-88556B15F94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95CE-18D7-4C4E-8598-2781F475A68A}" type="datetimeFigureOut">
              <a:rPr lang="sk-SK" smtClean="0"/>
              <a:t>1. 10. 2014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9FC5-1298-440D-918E-88556B15F94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95CE-18D7-4C4E-8598-2781F475A68A}" type="datetimeFigureOut">
              <a:rPr lang="sk-SK" smtClean="0"/>
              <a:t>1. 10. 2014</a:t>
            </a:fld>
            <a:endParaRPr lang="sk-SK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9FC5-1298-440D-918E-88556B15F940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95CE-18D7-4C4E-8598-2781F475A68A}" type="datetimeFigureOut">
              <a:rPr lang="sk-SK" smtClean="0"/>
              <a:t>1. 10. 2014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9FC5-1298-440D-918E-88556B15F94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95CE-18D7-4C4E-8598-2781F475A68A}" type="datetimeFigureOut">
              <a:rPr lang="sk-SK" smtClean="0"/>
              <a:t>1. 10. 2014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9FC5-1298-440D-918E-88556B15F94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95CE-18D7-4C4E-8598-2781F475A68A}" type="datetimeFigureOut">
              <a:rPr lang="sk-SK" smtClean="0"/>
              <a:t>1. 10. 2014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9FC5-1298-440D-918E-88556B15F94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95CE-18D7-4C4E-8598-2781F475A68A}" type="datetimeFigureOut">
              <a:rPr lang="sk-SK" smtClean="0"/>
              <a:t>1. 10. 2014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9FC5-1298-440D-918E-88556B15F94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95CE-18D7-4C4E-8598-2781F475A68A}" type="datetimeFigureOut">
              <a:rPr lang="sk-SK" smtClean="0"/>
              <a:t>1. 10. 2014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9FC5-1298-440D-918E-88556B15F940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95CE-18D7-4C4E-8598-2781F475A68A}" type="datetimeFigureOut">
              <a:rPr lang="sk-SK" smtClean="0"/>
              <a:t>1. 10. 2014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9FC5-1298-440D-918E-88556B15F940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FCF95CE-18D7-4C4E-8598-2781F475A68A}" type="datetimeFigureOut">
              <a:rPr lang="sk-SK" smtClean="0"/>
              <a:t>1. 10. 2014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3B89FC5-1298-440D-918E-88556B15F940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Aktualizácia: apríl – máj 2014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Národná stratégia regionálneho rozvoja </a:t>
            </a:r>
            <a:endParaRPr lang="sk-SK" dirty="0"/>
          </a:p>
        </p:txBody>
      </p:sp>
      <p:pic>
        <p:nvPicPr>
          <p:cNvPr id="4" name="Picture 5" descr="ppt min navrh 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6"/>
          <p:cNvSpPr txBox="1">
            <a:spLocks/>
          </p:cNvSpPr>
          <p:nvPr/>
        </p:nvSpPr>
        <p:spPr bwMode="auto">
          <a:xfrm>
            <a:off x="0" y="3429000"/>
            <a:ext cx="91440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altLang="sk-SK" b="1" dirty="0" smtClean="0">
                <a:solidFill>
                  <a:srgbClr val="FFFFFF"/>
                </a:solidFill>
                <a:latin typeface="Myriad Pro" charset="0"/>
              </a:rPr>
              <a:t>Aktualizácia Národnej stratégie </a:t>
            </a:r>
          </a:p>
          <a:p>
            <a:endParaRPr lang="sk-SK" altLang="sk-SK" b="1" dirty="0">
              <a:solidFill>
                <a:srgbClr val="FFFFFF"/>
              </a:solidFill>
              <a:latin typeface="Myriad Pro" charset="0"/>
            </a:endParaRPr>
          </a:p>
          <a:p>
            <a:r>
              <a:rPr lang="sk-SK" altLang="sk-SK" b="1" dirty="0" smtClean="0">
                <a:solidFill>
                  <a:srgbClr val="FFFFFF"/>
                </a:solidFill>
                <a:latin typeface="Myriad Pro" charset="0"/>
              </a:rPr>
              <a:t>regionálneho rozvoja SR</a:t>
            </a:r>
            <a:r>
              <a:rPr lang="en-US" altLang="sk-SK" sz="1400" b="1" dirty="0" smtClean="0">
                <a:solidFill>
                  <a:srgbClr val="FFFFFF"/>
                </a:solidFill>
                <a:latin typeface="Myriad Pro" charset="0"/>
              </a:rPr>
              <a:t/>
            </a:r>
            <a:br>
              <a:rPr lang="en-US" altLang="sk-SK" sz="1400" b="1" dirty="0" smtClean="0">
                <a:solidFill>
                  <a:srgbClr val="FFFFFF"/>
                </a:solidFill>
                <a:latin typeface="Myriad Pro" charset="0"/>
              </a:rPr>
            </a:br>
            <a:r>
              <a:rPr lang="sk-SK" altLang="sk-SK" sz="3200" dirty="0" smtClean="0">
                <a:solidFill>
                  <a:srgbClr val="FFFFFF"/>
                </a:solidFill>
                <a:latin typeface="Myriad Pro" charset="0"/>
              </a:rPr>
              <a:t> </a:t>
            </a:r>
            <a:r>
              <a:rPr lang="sk-SK" altLang="sk-SK" dirty="0" smtClean="0">
                <a:solidFill>
                  <a:srgbClr val="FFFFFF"/>
                </a:solidFill>
                <a:latin typeface="Myriad Pro" charset="0"/>
              </a:rPr>
              <a:t> </a:t>
            </a:r>
            <a:r>
              <a:rPr lang="sk-SK" altLang="sk-SK" b="1" dirty="0" smtClean="0">
                <a:solidFill>
                  <a:srgbClr val="FFFFFF"/>
                </a:solidFill>
                <a:latin typeface="Myriad Pro" charset="0"/>
              </a:rPr>
              <a:t/>
            </a:r>
            <a:br>
              <a:rPr lang="sk-SK" altLang="sk-SK" b="1" dirty="0" smtClean="0">
                <a:solidFill>
                  <a:srgbClr val="FFFFFF"/>
                </a:solidFill>
                <a:latin typeface="Myriad Pro" charset="0"/>
              </a:rPr>
            </a:br>
            <a:r>
              <a:rPr lang="en-US" altLang="sk-SK" dirty="0" smtClean="0">
                <a:latin typeface="Myriad Pro" charset="0"/>
              </a:rPr>
              <a:t/>
            </a:r>
            <a:br>
              <a:rPr lang="en-US" altLang="sk-SK" dirty="0" smtClean="0">
                <a:latin typeface="Myriad Pro" charset="0"/>
              </a:rPr>
            </a:br>
            <a:endParaRPr lang="en-US" altLang="sk-SK" b="1" dirty="0" smtClean="0">
              <a:solidFill>
                <a:srgbClr val="FFFFFF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3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0" y="1335088"/>
            <a:ext cx="9144000" cy="101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solidFill>
                  <a:srgbClr val="A6A6A6"/>
                </a:solidFill>
                <a:latin typeface="Myriad Pro" charset="0"/>
              </a:rPr>
              <a:t> </a:t>
            </a:r>
            <a:r>
              <a:rPr lang="sk-SK" altLang="sk-SK" sz="2800" b="1" dirty="0">
                <a:solidFill>
                  <a:srgbClr val="002060"/>
                </a:solidFill>
                <a:latin typeface="Myriad Pro" charset="0"/>
              </a:rPr>
              <a:t>Hlavné zmeny aktualizovanej Národnej stratégie regionálneho </a:t>
            </a: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rozvoja SR</a:t>
            </a:r>
            <a:endParaRPr lang="en-US" altLang="sk-SK" sz="2800" b="1" dirty="0">
              <a:solidFill>
                <a:srgbClr val="002060"/>
              </a:solidFill>
              <a:latin typeface="Myriad Pro" charset="0"/>
            </a:endParaRPr>
          </a:p>
          <a:p>
            <a:pPr algn="ctr" eaLnBrk="1" hangingPunct="1">
              <a:buClr>
                <a:srgbClr val="12068D"/>
              </a:buClr>
            </a:pPr>
            <a:endParaRPr lang="en-US" altLang="sk-SK" sz="4000" b="1" dirty="0">
              <a:solidFill>
                <a:srgbClr val="A6A6A6"/>
              </a:solidFill>
              <a:latin typeface="Myriad Pro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838200" y="2478088"/>
            <a:ext cx="7550224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12068D"/>
              </a:buClr>
            </a:pP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Tieto indikátory sa budú sledovať na ročnej báze a vyhodnocovať. </a:t>
            </a:r>
          </a:p>
          <a:p>
            <a:pPr eaLnBrk="1" hangingPunct="1">
              <a:buClr>
                <a:srgbClr val="12068D"/>
              </a:buClr>
            </a:pPr>
            <a:r>
              <a:rPr lang="sk-SK" altLang="sk-SK" sz="2400" dirty="0">
                <a:solidFill>
                  <a:srgbClr val="000090"/>
                </a:solidFill>
                <a:latin typeface="Myriad Pro" charset="0"/>
              </a:rPr>
              <a:t> </a:t>
            </a:r>
            <a:endParaRPr lang="sk-SK" altLang="sk-SK" sz="24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Budú podkladom pre tvorbu správ o napĺňaní priorít a cieľov Národnej stratégie regionálneho rozvoja SR.  </a:t>
            </a:r>
          </a:p>
          <a:p>
            <a:pPr eaLnBrk="1" hangingPunct="1">
              <a:buClr>
                <a:srgbClr val="12068D"/>
              </a:buClr>
            </a:pPr>
            <a:endParaRPr lang="sk-SK" altLang="sk-SK" sz="24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Správy z VÚC budú následne podkladom pre správu    o realizácii Národnej stratégie regionálneho rozvoja SR.   </a:t>
            </a:r>
            <a:endParaRPr lang="en-US" altLang="sk-SK" sz="2400" dirty="0">
              <a:solidFill>
                <a:srgbClr val="000090"/>
              </a:solidFill>
              <a:latin typeface="Myriad Pro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A6A6A6"/>
                </a:solidFill>
                <a:latin typeface="Myriad Pro" charset="0"/>
              </a:rPr>
              <a:t>10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5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0" y="1335088"/>
            <a:ext cx="9144000" cy="101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solidFill>
                  <a:srgbClr val="A6A6A6"/>
                </a:solidFill>
                <a:latin typeface="Myriad Pro" charset="0"/>
              </a:rPr>
              <a:t> </a:t>
            </a:r>
            <a:r>
              <a:rPr lang="sk-SK" altLang="sk-SK" sz="2800" b="1" dirty="0">
                <a:solidFill>
                  <a:srgbClr val="002060"/>
                </a:solidFill>
                <a:latin typeface="Myriad Pro" charset="0"/>
              </a:rPr>
              <a:t>Hlavné zmeny aktualizovanej Národnej stratégie regionálneho </a:t>
            </a: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rozvoja SR</a:t>
            </a:r>
            <a:endParaRPr lang="en-US" altLang="sk-SK" sz="2800" b="1" dirty="0">
              <a:solidFill>
                <a:srgbClr val="002060"/>
              </a:solidFill>
              <a:latin typeface="Myriad Pro" charset="0"/>
            </a:endParaRPr>
          </a:p>
          <a:p>
            <a:pPr algn="ctr" eaLnBrk="1" hangingPunct="1">
              <a:buClr>
                <a:srgbClr val="12068D"/>
              </a:buClr>
            </a:pPr>
            <a:endParaRPr lang="en-US" altLang="sk-SK" sz="4000" b="1" dirty="0">
              <a:solidFill>
                <a:srgbClr val="A6A6A6"/>
              </a:solidFill>
              <a:latin typeface="Myriad Pro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838200" y="2478088"/>
            <a:ext cx="7766248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12068D"/>
              </a:buClr>
            </a:pP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Kvalitná, dostupná a integrovaná dopravná infraštruktúra je jedným z kľúčových faktorov ovplyvňujúcich ekonomický rozvoj a hospodársky rast na národnej aj regionálnej úrovni. </a:t>
            </a:r>
            <a:endParaRPr lang="sk-SK" sz="22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sk-SK" altLang="sk-SK" sz="8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altLang="sk-SK" sz="2200" dirty="0" smtClean="0">
                <a:solidFill>
                  <a:srgbClr val="000090"/>
                </a:solidFill>
                <a:latin typeface="Myriad Pro" charset="0"/>
              </a:rPr>
              <a:t>SR </a:t>
            </a:r>
            <a:r>
              <a:rPr lang="sk-SK" altLang="sk-SK" sz="2200" dirty="0">
                <a:solidFill>
                  <a:srgbClr val="000090"/>
                </a:solidFill>
                <a:latin typeface="Myriad Pro" charset="0"/>
              </a:rPr>
              <a:t>prijala </a:t>
            </a: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Strategický plán rozvoja dopravnej infraštruktúry do roku </a:t>
            </a:r>
            <a:r>
              <a:rPr lang="sk-SK" sz="2200" dirty="0" smtClean="0">
                <a:solidFill>
                  <a:srgbClr val="000090"/>
                </a:solidFill>
                <a:latin typeface="Myriad Pro" charset="0"/>
              </a:rPr>
              <a:t>2020 a Stratégiu </a:t>
            </a: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rozvoja verejnej osobnej a nemotorovej dopravy SR do roku </a:t>
            </a:r>
            <a:r>
              <a:rPr lang="sk-SK" sz="2200" dirty="0" smtClean="0">
                <a:solidFill>
                  <a:srgbClr val="000090"/>
                </a:solidFill>
                <a:latin typeface="Myriad Pro" charset="0"/>
              </a:rPr>
              <a:t>2020. </a:t>
            </a:r>
          </a:p>
          <a:p>
            <a:pPr eaLnBrk="1" hangingPunct="1">
              <a:buClr>
                <a:srgbClr val="12068D"/>
              </a:buClr>
            </a:pPr>
            <a:endParaRPr lang="sk-SK" sz="8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sz="2200" dirty="0" smtClean="0">
                <a:solidFill>
                  <a:srgbClr val="000090"/>
                </a:solidFill>
                <a:latin typeface="Myriad Pro" charset="0"/>
              </a:rPr>
              <a:t>Tieto dokumenty budú mať výrazný </a:t>
            </a: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priaznivý dosah na výkonnosť ekonomiky a konkurencieschopnosť hospodárstva, vytvoria predpoklady na zlepšenie populačnej mobility, zlepšia medziregionálnu aj regionálnu dopravnú dostupnosť.    </a:t>
            </a:r>
            <a:endParaRPr lang="en-US" altLang="sk-SK" sz="2200" dirty="0">
              <a:solidFill>
                <a:srgbClr val="000090"/>
              </a:solidFill>
              <a:latin typeface="Myriad Pro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A6A6A6"/>
                </a:solidFill>
                <a:latin typeface="Myriad Pro" charset="0"/>
              </a:rPr>
              <a:t>11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130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0" y="1335088"/>
            <a:ext cx="9144000" cy="101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solidFill>
                  <a:srgbClr val="A6A6A6"/>
                </a:solidFill>
                <a:latin typeface="Myriad Pro" charset="0"/>
              </a:rPr>
              <a:t> </a:t>
            </a:r>
            <a:r>
              <a:rPr lang="sk-SK" altLang="sk-SK" sz="2800" b="1" dirty="0">
                <a:solidFill>
                  <a:srgbClr val="002060"/>
                </a:solidFill>
                <a:latin typeface="Myriad Pro" charset="0"/>
              </a:rPr>
              <a:t>Hlavné zmeny aktualizovanej Národnej stratégie regionálneho </a:t>
            </a: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rozvoja SR</a:t>
            </a:r>
            <a:endParaRPr lang="en-US" altLang="sk-SK" sz="2800" b="1" dirty="0">
              <a:solidFill>
                <a:srgbClr val="002060"/>
              </a:solidFill>
              <a:latin typeface="Myriad Pro" charset="0"/>
            </a:endParaRPr>
          </a:p>
          <a:p>
            <a:pPr algn="ctr" eaLnBrk="1" hangingPunct="1">
              <a:buClr>
                <a:srgbClr val="12068D"/>
              </a:buClr>
            </a:pPr>
            <a:endParaRPr lang="en-US" altLang="sk-SK" sz="4000" b="1" dirty="0">
              <a:solidFill>
                <a:srgbClr val="A6A6A6"/>
              </a:solidFill>
              <a:latin typeface="Myriad Pro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838200" y="2478088"/>
            <a:ext cx="7766248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12068D"/>
              </a:buClr>
            </a:pP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Realizácia investičných projektov v </a:t>
            </a:r>
            <a:r>
              <a:rPr lang="sk-SK" sz="2200" dirty="0" smtClean="0">
                <a:solidFill>
                  <a:srgbClr val="000090"/>
                </a:solidFill>
                <a:latin typeface="Myriad Pro" charset="0"/>
              </a:rPr>
              <a:t>dopravnej infraštruktúre bude </a:t>
            </a: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nielen katalyzátorom hospodárskeho rastu, ale prispeje aj k eliminovaniu ekonomickej a sociálnej </a:t>
            </a:r>
            <a:r>
              <a:rPr lang="sk-SK" sz="2200" dirty="0" smtClean="0">
                <a:solidFill>
                  <a:srgbClr val="000090"/>
                </a:solidFill>
                <a:latin typeface="Myriad Pro" charset="0"/>
              </a:rPr>
              <a:t>diferenciácie a  </a:t>
            </a: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umožní vyrovnávanie regionálnych disparít. </a:t>
            </a:r>
            <a:endParaRPr lang="sk-SK" sz="22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sk-SK" sz="8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sz="2200" dirty="0" smtClean="0">
                <a:solidFill>
                  <a:srgbClr val="000090"/>
                </a:solidFill>
                <a:latin typeface="Myriad Pro" charset="0"/>
              </a:rPr>
              <a:t>Výstavba </a:t>
            </a: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a modernizácia dopravnej infraštruktúry je vzhľadom na preukázateľné </a:t>
            </a:r>
            <a:r>
              <a:rPr lang="sk-SK" sz="2200" dirty="0" err="1">
                <a:solidFill>
                  <a:srgbClr val="000090"/>
                </a:solidFill>
                <a:latin typeface="Myriad Pro" charset="0"/>
              </a:rPr>
              <a:t>multiplikačné</a:t>
            </a: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 efekty nástrojom na podporu hospodárskeho rastu, tvorby nových pracovných miest a zvyšovania konkurencieschopnosti SR a regiónov.</a:t>
            </a:r>
            <a:endParaRPr lang="en-US" altLang="sk-SK" sz="2200" dirty="0">
              <a:solidFill>
                <a:srgbClr val="000090"/>
              </a:solidFill>
              <a:latin typeface="Myriad Pro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A6A6A6"/>
                </a:solidFill>
                <a:latin typeface="Myriad Pro" charset="0"/>
              </a:rPr>
              <a:t>12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004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0" y="1335088"/>
            <a:ext cx="9144000" cy="101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solidFill>
                  <a:srgbClr val="A6A6A6"/>
                </a:solidFill>
                <a:latin typeface="Myriad Pro" charset="0"/>
              </a:rPr>
              <a:t> </a:t>
            </a:r>
            <a:r>
              <a:rPr lang="sk-SK" altLang="sk-SK" sz="2800" b="1" dirty="0">
                <a:solidFill>
                  <a:srgbClr val="002060"/>
                </a:solidFill>
                <a:latin typeface="Myriad Pro" charset="0"/>
              </a:rPr>
              <a:t>Hlavné zmeny aktualizovanej Národnej stratégie regionálneho </a:t>
            </a: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rozvoja SR</a:t>
            </a:r>
            <a:endParaRPr lang="en-US" altLang="sk-SK" sz="2800" b="1" dirty="0">
              <a:solidFill>
                <a:srgbClr val="002060"/>
              </a:solidFill>
              <a:latin typeface="Myriad Pro" charset="0"/>
            </a:endParaRPr>
          </a:p>
          <a:p>
            <a:pPr algn="ctr" eaLnBrk="1" hangingPunct="1">
              <a:buClr>
                <a:srgbClr val="12068D"/>
              </a:buClr>
            </a:pPr>
            <a:endParaRPr lang="en-US" altLang="sk-SK" sz="4000" b="1" dirty="0">
              <a:solidFill>
                <a:srgbClr val="A6A6A6"/>
              </a:solidFill>
              <a:latin typeface="Myriad Pro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838200" y="2478088"/>
            <a:ext cx="7766248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12068D"/>
              </a:buClr>
            </a:pPr>
            <a:r>
              <a:rPr lang="sk-SK" altLang="sk-SK" sz="2200" dirty="0" smtClean="0">
                <a:solidFill>
                  <a:srgbClr val="000090"/>
                </a:solidFill>
                <a:latin typeface="Myriad Pro" charset="0"/>
              </a:rPr>
              <a:t>Hlavné opatrenia v doprave:</a:t>
            </a:r>
          </a:p>
          <a:p>
            <a:pPr marL="342900" indent="-342900" eaLnBrk="1" hangingPunct="1">
              <a:buClr>
                <a:srgbClr val="12068D"/>
              </a:buClr>
              <a:buFontTx/>
              <a:buChar char="-"/>
            </a:pPr>
            <a:r>
              <a:rPr lang="sk-SK" altLang="sk-SK" sz="2200" dirty="0" smtClean="0">
                <a:solidFill>
                  <a:srgbClr val="000090"/>
                </a:solidFill>
                <a:latin typeface="Myriad Pro" charset="0"/>
              </a:rPr>
              <a:t>výstavba c</a:t>
            </a:r>
            <a:r>
              <a:rPr lang="sk-SK" altLang="sk-SK" sz="2200" dirty="0">
                <a:solidFill>
                  <a:srgbClr val="000090"/>
                </a:solidFill>
                <a:latin typeface="Myriad Pro" charset="0"/>
              </a:rPr>
              <a:t>hýbajúcic</a:t>
            </a:r>
            <a:r>
              <a:rPr lang="sk-SK" altLang="sk-SK" sz="2200" dirty="0" smtClean="0">
                <a:solidFill>
                  <a:srgbClr val="000090"/>
                </a:solidFill>
                <a:latin typeface="Myriad Pro" charset="0"/>
              </a:rPr>
              <a:t>h úsekov diaľnic a rýchlostných ciest </a:t>
            </a:r>
          </a:p>
          <a:p>
            <a:pPr marL="342900" indent="-342900" eaLnBrk="1" hangingPunct="1">
              <a:buClr>
                <a:srgbClr val="12068D"/>
              </a:buClr>
              <a:buFontTx/>
              <a:buChar char="-"/>
            </a:pP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výstavba, obnova a údržba ciest I. </a:t>
            </a:r>
            <a:r>
              <a:rPr lang="sk-SK" sz="2200" dirty="0" smtClean="0">
                <a:solidFill>
                  <a:srgbClr val="000090"/>
                </a:solidFill>
                <a:latin typeface="Myriad Pro" charset="0"/>
              </a:rPr>
              <a:t>triedy</a:t>
            </a:r>
          </a:p>
          <a:p>
            <a:pPr marL="342900" indent="-342900" eaLnBrk="1" hangingPunct="1">
              <a:buClr>
                <a:srgbClr val="12068D"/>
              </a:buClr>
              <a:buFontTx/>
              <a:buChar char="-"/>
            </a:pP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zvyšovanie bezpečnosti, prístupnosti a efektívnosti </a:t>
            </a:r>
            <a:r>
              <a:rPr lang="sk-SK" sz="2200" dirty="0" smtClean="0">
                <a:solidFill>
                  <a:srgbClr val="000090"/>
                </a:solidFill>
                <a:latin typeface="Myriad Pro" charset="0"/>
              </a:rPr>
              <a:t>dopravy</a:t>
            </a:r>
          </a:p>
          <a:p>
            <a:pPr marL="342900" indent="-342900" eaLnBrk="1" hangingPunct="1">
              <a:buClr>
                <a:srgbClr val="12068D"/>
              </a:buClr>
              <a:buFontTx/>
              <a:buChar char="-"/>
            </a:pP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zníženie  objemu tranzitu cez mestá a obce</a:t>
            </a:r>
            <a:r>
              <a:rPr lang="sk-SK" altLang="sk-SK" sz="2200" dirty="0">
                <a:solidFill>
                  <a:srgbClr val="000090"/>
                </a:solidFill>
                <a:latin typeface="Myriad Pro" charset="0"/>
              </a:rPr>
              <a:t> </a:t>
            </a:r>
            <a:endParaRPr lang="sk-SK" altLang="sk-SK" sz="2200" dirty="0" smtClean="0">
              <a:solidFill>
                <a:srgbClr val="000090"/>
              </a:solidFill>
              <a:latin typeface="Myriad Pro" charset="0"/>
            </a:endParaRPr>
          </a:p>
          <a:p>
            <a:pPr marL="342900" indent="-342900" eaLnBrk="1" hangingPunct="1">
              <a:buClr>
                <a:srgbClr val="12068D"/>
              </a:buClr>
              <a:buFontTx/>
              <a:buChar char="-"/>
            </a:pP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systematické zvyšovanie významu železničnej </a:t>
            </a:r>
            <a:r>
              <a:rPr lang="sk-SK" sz="2200" dirty="0" smtClean="0">
                <a:solidFill>
                  <a:srgbClr val="000090"/>
                </a:solidFill>
                <a:latin typeface="Myriad Pro" charset="0"/>
              </a:rPr>
              <a:t>prepravy</a:t>
            </a:r>
          </a:p>
          <a:p>
            <a:pPr marL="342900" indent="-342900" eaLnBrk="1" hangingPunct="1">
              <a:buClr>
                <a:srgbClr val="12068D"/>
              </a:buClr>
              <a:buFontTx/>
              <a:buChar char="-"/>
            </a:pPr>
            <a:r>
              <a:rPr lang="sk-SK" altLang="sk-SK" sz="2200" dirty="0" smtClean="0">
                <a:solidFill>
                  <a:srgbClr val="000090"/>
                </a:solidFill>
                <a:latin typeface="Myriad Pro" charset="0"/>
              </a:rPr>
              <a:t>smerovanie investície do </a:t>
            </a:r>
            <a:r>
              <a:rPr lang="sk-SK" sz="2200" dirty="0" smtClean="0">
                <a:solidFill>
                  <a:srgbClr val="000090"/>
                </a:solidFill>
                <a:latin typeface="Myriad Pro" charset="0"/>
              </a:rPr>
              <a:t>efektívnejšieho </a:t>
            </a: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prepojenia všetkých spôsobov cestovania, ako na mestskej, tak aj na regionálnej </a:t>
            </a:r>
            <a:r>
              <a:rPr lang="sk-SK" sz="2200" dirty="0" smtClean="0">
                <a:solidFill>
                  <a:srgbClr val="000090"/>
                </a:solidFill>
                <a:latin typeface="Myriad Pro" charset="0"/>
              </a:rPr>
              <a:t>úrovni.</a:t>
            </a:r>
            <a:endParaRPr lang="en-US" altLang="sk-SK" sz="2200" dirty="0">
              <a:solidFill>
                <a:srgbClr val="000090"/>
              </a:solidFill>
              <a:latin typeface="Myriad Pro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A6A6A6"/>
                </a:solidFill>
                <a:latin typeface="Myriad Pro" charset="0"/>
              </a:rPr>
              <a:t>13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698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0" y="1335088"/>
            <a:ext cx="9144000" cy="101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solidFill>
                  <a:srgbClr val="A6A6A6"/>
                </a:solidFill>
                <a:latin typeface="Myriad Pro" charset="0"/>
              </a:rPr>
              <a:t> </a:t>
            </a:r>
            <a:r>
              <a:rPr lang="sk-SK" altLang="sk-SK" sz="2800" b="1" dirty="0">
                <a:solidFill>
                  <a:srgbClr val="002060"/>
                </a:solidFill>
                <a:latin typeface="Myriad Pro" charset="0"/>
              </a:rPr>
              <a:t>Hlavné zmeny aktualizovanej Národnej stratégie regionálneho </a:t>
            </a: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rozvoja SR</a:t>
            </a:r>
            <a:endParaRPr lang="en-US" altLang="sk-SK" sz="2800" b="1" dirty="0">
              <a:solidFill>
                <a:srgbClr val="002060"/>
              </a:solidFill>
              <a:latin typeface="Myriad Pro" charset="0"/>
            </a:endParaRPr>
          </a:p>
          <a:p>
            <a:pPr algn="ctr" eaLnBrk="1" hangingPunct="1">
              <a:buClr>
                <a:srgbClr val="12068D"/>
              </a:buClr>
            </a:pPr>
            <a:endParaRPr lang="en-US" altLang="sk-SK" sz="4000" b="1" dirty="0">
              <a:solidFill>
                <a:srgbClr val="A6A6A6"/>
              </a:solidFill>
              <a:latin typeface="Myriad Pro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838200" y="2478088"/>
            <a:ext cx="7766248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12068D"/>
              </a:buClr>
            </a:pP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S cieľom zabezpečiť udržateľnosť mestskej mobility budú uprednostňované čisté a energeticky efektívne spôsoby a prostriedky v </a:t>
            </a:r>
            <a:r>
              <a:rPr lang="sk-SK" sz="2200" dirty="0" smtClean="0">
                <a:solidFill>
                  <a:srgbClr val="000090"/>
                </a:solidFill>
                <a:latin typeface="Myriad Pro" charset="0"/>
              </a:rPr>
              <a:t>kombinácii s </a:t>
            </a: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motivačnými opatreniami.     </a:t>
            </a:r>
          </a:p>
          <a:p>
            <a:pPr eaLnBrk="1" hangingPunct="1">
              <a:buClr>
                <a:srgbClr val="12068D"/>
              </a:buClr>
            </a:pPr>
            <a:endParaRPr lang="sk-SK" altLang="sk-SK" sz="22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altLang="sk-SK" sz="2200" b="1" dirty="0" err="1" smtClean="0">
                <a:solidFill>
                  <a:srgbClr val="000090"/>
                </a:solidFill>
                <a:latin typeface="Myriad Pro" charset="0"/>
              </a:rPr>
              <a:t>Cyklodoprava</a:t>
            </a:r>
            <a:r>
              <a:rPr lang="sk-SK" altLang="sk-SK" sz="2200" b="1" dirty="0" smtClean="0">
                <a:solidFill>
                  <a:srgbClr val="000090"/>
                </a:solidFill>
                <a:latin typeface="Myriad Pro" charset="0"/>
              </a:rPr>
              <a:t> </a:t>
            </a:r>
          </a:p>
          <a:p>
            <a:pPr eaLnBrk="1" hangingPunct="1">
              <a:buClr>
                <a:srgbClr val="12068D"/>
              </a:buClr>
            </a:pPr>
            <a:r>
              <a:rPr lang="sk-SK" altLang="sk-SK" sz="2200" dirty="0" err="1" smtClean="0">
                <a:solidFill>
                  <a:srgbClr val="000090"/>
                </a:solidFill>
                <a:latin typeface="Myriad Pro" charset="0"/>
              </a:rPr>
              <a:t>Cyklostratégia</a:t>
            </a:r>
            <a:r>
              <a:rPr lang="sk-SK" altLang="sk-SK" sz="2200" dirty="0" smtClean="0">
                <a:solidFill>
                  <a:srgbClr val="000090"/>
                </a:solidFill>
                <a:latin typeface="Myriad Pro" charset="0"/>
              </a:rPr>
              <a:t> – základnou víziou je uznanie </a:t>
            </a:r>
            <a:r>
              <a:rPr lang="sk-SK" altLang="sk-SK" sz="2200" dirty="0" err="1" smtClean="0">
                <a:solidFill>
                  <a:srgbClr val="000090"/>
                </a:solidFill>
                <a:latin typeface="Myriad Pro" charset="0"/>
              </a:rPr>
              <a:t>cyklodopravy</a:t>
            </a:r>
            <a:r>
              <a:rPr lang="sk-SK" altLang="sk-SK" sz="2200" dirty="0" smtClean="0">
                <a:solidFill>
                  <a:srgbClr val="000090"/>
                </a:solidFill>
                <a:latin typeface="Myriad Pro" charset="0"/>
              </a:rPr>
              <a:t>   ako rovnocenného druhu dopravy a </a:t>
            </a: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jej integrácia s ostatnými druhmi </a:t>
            </a:r>
            <a:r>
              <a:rPr lang="sk-SK" sz="2200" dirty="0" smtClean="0">
                <a:solidFill>
                  <a:srgbClr val="000090"/>
                </a:solidFill>
                <a:latin typeface="Myriad Pro" charset="0"/>
              </a:rPr>
              <a:t>dopravy</a:t>
            </a: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. Podpora rozvoja cyklistickej dopravy je aj efektívnou cestou rozvoja mestskej mobility, pri súčasnej podpore verejnej osobnej </a:t>
            </a:r>
            <a:r>
              <a:rPr lang="sk-SK" sz="2200" dirty="0" smtClean="0">
                <a:solidFill>
                  <a:srgbClr val="000090"/>
                </a:solidFill>
                <a:latin typeface="Myriad Pro" charset="0"/>
              </a:rPr>
              <a:t>dopravy.</a:t>
            </a:r>
            <a:r>
              <a:rPr lang="sk-SK" altLang="sk-SK" sz="2200" dirty="0" smtClean="0">
                <a:solidFill>
                  <a:srgbClr val="000090"/>
                </a:solidFill>
                <a:latin typeface="Myriad Pro" charset="0"/>
              </a:rPr>
              <a:t>   </a:t>
            </a:r>
            <a:endParaRPr lang="en-US" altLang="sk-SK" sz="2200" dirty="0">
              <a:solidFill>
                <a:srgbClr val="000090"/>
              </a:solidFill>
              <a:latin typeface="Myriad Pro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A6A6A6"/>
                </a:solidFill>
                <a:latin typeface="Myriad Pro" charset="0"/>
              </a:rPr>
              <a:t>14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12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0" y="1335088"/>
            <a:ext cx="9144000" cy="101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solidFill>
                  <a:srgbClr val="A6A6A6"/>
                </a:solidFill>
                <a:latin typeface="Myriad Pro" charset="0"/>
              </a:rPr>
              <a:t> </a:t>
            </a:r>
            <a:r>
              <a:rPr lang="sk-SK" altLang="sk-SK" sz="2800" b="1" dirty="0">
                <a:solidFill>
                  <a:srgbClr val="002060"/>
                </a:solidFill>
                <a:latin typeface="Myriad Pro" charset="0"/>
              </a:rPr>
              <a:t>Hlavné zmeny aktualizovanej Národnej stratégie regionálneho </a:t>
            </a: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rozvoja SR</a:t>
            </a:r>
            <a:endParaRPr lang="en-US" altLang="sk-SK" sz="2800" b="1" dirty="0">
              <a:solidFill>
                <a:srgbClr val="002060"/>
              </a:solidFill>
              <a:latin typeface="Myriad Pro" charset="0"/>
            </a:endParaRPr>
          </a:p>
          <a:p>
            <a:pPr algn="ctr" eaLnBrk="1" hangingPunct="1">
              <a:buClr>
                <a:srgbClr val="12068D"/>
              </a:buClr>
            </a:pPr>
            <a:endParaRPr lang="en-US" altLang="sk-SK" sz="4000" b="1" dirty="0">
              <a:solidFill>
                <a:srgbClr val="A6A6A6"/>
              </a:solidFill>
              <a:latin typeface="Myriad Pro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838200" y="2478088"/>
            <a:ext cx="7467600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12068D"/>
              </a:buClr>
            </a:pP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Podiel hrubej pridanej hodnoty v doprave na celkovej hrubej pridanej hodnote v SR (v %)</a:t>
            </a:r>
          </a:p>
          <a:p>
            <a:pPr eaLnBrk="1" hangingPunct="1">
              <a:buClr>
                <a:srgbClr val="12068D"/>
              </a:buClr>
            </a:pPr>
            <a:endParaRPr lang="sk-SK" altLang="sk-SK" sz="24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sk-SK" altLang="sk-SK" sz="24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400" dirty="0">
              <a:solidFill>
                <a:srgbClr val="000090"/>
              </a:solidFill>
              <a:latin typeface="Myriad Pro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A6A6A6"/>
                </a:solidFill>
                <a:latin typeface="Myriad Pro" charset="0"/>
              </a:rPr>
              <a:t>15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123633"/>
              </p:ext>
            </p:extLst>
          </p:nvPr>
        </p:nvGraphicFramePr>
        <p:xfrm>
          <a:off x="1115618" y="3393951"/>
          <a:ext cx="6912763" cy="1527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8433"/>
                <a:gridCol w="628433"/>
                <a:gridCol w="628433"/>
                <a:gridCol w="628433"/>
                <a:gridCol w="628433"/>
                <a:gridCol w="628433"/>
                <a:gridCol w="628433"/>
                <a:gridCol w="628433"/>
                <a:gridCol w="628433"/>
                <a:gridCol w="628433"/>
                <a:gridCol w="628433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2001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2002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2003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2004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2005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2006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2007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2008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2009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2010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2011</a:t>
                      </a:r>
                    </a:p>
                  </a:txBody>
                  <a:tcPr marL="68580" marR="68580" marT="0" marB="0" anchor="ctr"/>
                </a:tc>
              </a:tr>
              <a:tr h="1167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6,3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5,9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5,4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4,9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4,4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3,8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3,7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90"/>
                          </a:solidFill>
                          <a:latin typeface="Myriad Pro" charset="0"/>
                          <a:ea typeface="ヒラギノ角ゴ Pro W3" charset="-128"/>
                          <a:cs typeface="+mn-cs"/>
                        </a:rPr>
                        <a:t>3,9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85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0" y="1335088"/>
            <a:ext cx="9144000" cy="101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solidFill>
                  <a:srgbClr val="A6A6A6"/>
                </a:solidFill>
                <a:latin typeface="Myriad Pro" charset="0"/>
              </a:rPr>
              <a:t> </a:t>
            </a:r>
            <a:r>
              <a:rPr lang="sk-SK" altLang="sk-SK" sz="2800" b="1" dirty="0">
                <a:solidFill>
                  <a:srgbClr val="002060"/>
                </a:solidFill>
                <a:latin typeface="Myriad Pro" charset="0"/>
              </a:rPr>
              <a:t>Hlavné zmeny aktualizovanej Národnej stratégie regionálneho </a:t>
            </a: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rozvoja SR</a:t>
            </a:r>
            <a:endParaRPr lang="en-US" altLang="sk-SK" sz="2800" b="1" dirty="0">
              <a:solidFill>
                <a:srgbClr val="002060"/>
              </a:solidFill>
              <a:latin typeface="Myriad Pro" charset="0"/>
            </a:endParaRPr>
          </a:p>
          <a:p>
            <a:pPr algn="ctr" eaLnBrk="1" hangingPunct="1">
              <a:buClr>
                <a:srgbClr val="12068D"/>
              </a:buClr>
            </a:pPr>
            <a:endParaRPr lang="en-US" altLang="sk-SK" sz="4000" b="1" dirty="0">
              <a:solidFill>
                <a:srgbClr val="A6A6A6"/>
              </a:solidFill>
              <a:latin typeface="Myriad Pro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55576" y="2478088"/>
            <a:ext cx="7632848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12068D"/>
              </a:buClr>
            </a:pPr>
            <a:endParaRPr lang="sk-SK" altLang="sk-SK" sz="24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Od roku 1995 do roku 2012 evidujeme zníženie počtu prepravených osôb verejnou osobnou dopravou o 46 %.</a:t>
            </a:r>
          </a:p>
          <a:p>
            <a:pPr eaLnBrk="1" hangingPunct="1">
              <a:buClr>
                <a:srgbClr val="12068D"/>
              </a:buClr>
            </a:pPr>
            <a:endParaRPr lang="sk-SK" altLang="sk-SK" sz="24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Za to isté obdobie klesla preprava tovaru o 33 %.   </a:t>
            </a:r>
            <a:endParaRPr lang="en-US" altLang="sk-SK" sz="2400" dirty="0">
              <a:solidFill>
                <a:srgbClr val="000090"/>
              </a:solidFill>
              <a:latin typeface="Myriad Pro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A6A6A6"/>
                </a:solidFill>
                <a:latin typeface="Myriad Pro" charset="0"/>
              </a:rPr>
              <a:t>16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36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0" y="1335088"/>
            <a:ext cx="9144000" cy="101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solidFill>
                  <a:srgbClr val="A6A6A6"/>
                </a:solidFill>
                <a:latin typeface="Myriad Pro" charset="0"/>
              </a:rPr>
              <a:t> </a:t>
            </a:r>
            <a:r>
              <a:rPr lang="sk-SK" altLang="sk-SK" sz="2800" b="1" dirty="0">
                <a:solidFill>
                  <a:srgbClr val="002060"/>
                </a:solidFill>
                <a:latin typeface="Myriad Pro" charset="0"/>
              </a:rPr>
              <a:t>Hlavné zmeny aktualizovanej Národnej stratégie regionálneho </a:t>
            </a: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rozvoja SR</a:t>
            </a:r>
            <a:endParaRPr lang="en-US" altLang="sk-SK" sz="2800" b="1" dirty="0">
              <a:solidFill>
                <a:srgbClr val="002060"/>
              </a:solidFill>
              <a:latin typeface="Myriad Pro" charset="0"/>
            </a:endParaRPr>
          </a:p>
          <a:p>
            <a:pPr algn="ctr" eaLnBrk="1" hangingPunct="1">
              <a:buClr>
                <a:srgbClr val="12068D"/>
              </a:buClr>
            </a:pPr>
            <a:endParaRPr lang="en-US" altLang="sk-SK" sz="4000" b="1" dirty="0">
              <a:solidFill>
                <a:srgbClr val="A6A6A6"/>
              </a:solidFill>
              <a:latin typeface="Myriad Pro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838200" y="2478088"/>
            <a:ext cx="7467600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12068D"/>
              </a:buClr>
            </a:pP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Z verejnej osobnej dopravy bolo v rokoch 1995 – 2012  najvýraznejšie zníženie:</a:t>
            </a:r>
          </a:p>
          <a:p>
            <a:pPr eaLnBrk="1" hangingPunct="1">
              <a:buClr>
                <a:srgbClr val="12068D"/>
              </a:buClr>
            </a:pPr>
            <a:endParaRPr lang="sk-SK" altLang="sk-SK" sz="800" dirty="0" smtClean="0">
              <a:solidFill>
                <a:srgbClr val="000090"/>
              </a:solidFill>
              <a:latin typeface="Myriad Pro" charset="0"/>
            </a:endParaRPr>
          </a:p>
          <a:p>
            <a:pPr marL="342900" indent="-342900" eaLnBrk="1" hangingPunct="1">
              <a:buClr>
                <a:srgbClr val="12068D"/>
              </a:buClr>
              <a:buFontTx/>
              <a:buChar char="-"/>
            </a:pP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v cestnej doprave (o 60 %),</a:t>
            </a:r>
          </a:p>
          <a:p>
            <a:pPr marL="342900" indent="-342900" eaLnBrk="1" hangingPunct="1">
              <a:buClr>
                <a:srgbClr val="12068D"/>
              </a:buClr>
              <a:buFontTx/>
              <a:buChar char="-"/>
            </a:pP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v železničnej doprave (o 50 %),</a:t>
            </a:r>
          </a:p>
          <a:p>
            <a:pPr marL="342900" indent="-342900" eaLnBrk="1" hangingPunct="1">
              <a:buClr>
                <a:srgbClr val="12068D"/>
              </a:buClr>
              <a:buFontTx/>
              <a:buChar char="-"/>
            </a:pP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v mestskej hromadnej doprave (o 25 %).  </a:t>
            </a:r>
          </a:p>
          <a:p>
            <a:pPr eaLnBrk="1" hangingPunct="1">
              <a:buClr>
                <a:srgbClr val="12068D"/>
              </a:buClr>
            </a:pPr>
            <a:endParaRPr lang="sk-SK" altLang="sk-SK" sz="24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V tom istom období bol zaznamenaný nárast prepravy osôb v individuálnej automobilovej doprave o 42 %.    </a:t>
            </a:r>
            <a:endParaRPr lang="en-US" altLang="sk-SK" sz="2400" dirty="0">
              <a:solidFill>
                <a:srgbClr val="000090"/>
              </a:solidFill>
              <a:latin typeface="Myriad Pro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A6A6A6"/>
                </a:solidFill>
                <a:latin typeface="Myriad Pro" charset="0"/>
              </a:rPr>
              <a:t>17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0" y="1196752"/>
            <a:ext cx="9144000" cy="101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solidFill>
                  <a:srgbClr val="A6A6A6"/>
                </a:solidFill>
                <a:latin typeface="Myriad Pro" charset="0"/>
              </a:rPr>
              <a:t> </a:t>
            </a:r>
            <a:r>
              <a:rPr lang="sk-SK" altLang="sk-SK" sz="2800" b="1" dirty="0">
                <a:solidFill>
                  <a:srgbClr val="002060"/>
                </a:solidFill>
                <a:latin typeface="Myriad Pro" charset="0"/>
              </a:rPr>
              <a:t>Hlavné zmeny aktualizovanej Národnej stratégie regionálneho </a:t>
            </a: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rozvoja SR</a:t>
            </a:r>
          </a:p>
          <a:p>
            <a:pPr algn="ctr" eaLnBrk="1" hangingPunct="1">
              <a:buClr>
                <a:srgbClr val="12068D"/>
              </a:buClr>
            </a:pPr>
            <a:endParaRPr lang="en-US" altLang="sk-SK" sz="800" b="1" dirty="0">
              <a:solidFill>
                <a:srgbClr val="002060"/>
              </a:solidFill>
              <a:latin typeface="Myriad Pro" charset="0"/>
            </a:endParaRPr>
          </a:p>
          <a:p>
            <a:pPr algn="ctr" eaLnBrk="1" hangingPunct="1">
              <a:buClr>
                <a:srgbClr val="12068D"/>
              </a:buClr>
            </a:pPr>
            <a:r>
              <a:rPr lang="sk-SK" sz="1200" b="1" dirty="0">
                <a:solidFill>
                  <a:srgbClr val="002060"/>
                </a:solidFill>
              </a:rPr>
              <a:t>Počet prepravených osôb v cestnej doprave v samosprávnych krajoch (v tis.)</a:t>
            </a:r>
            <a:endParaRPr lang="sk-SK" sz="1200" dirty="0">
              <a:solidFill>
                <a:srgbClr val="002060"/>
              </a:solidFill>
            </a:endParaRPr>
          </a:p>
          <a:p>
            <a:pPr algn="ctr" eaLnBrk="1" hangingPunct="1">
              <a:buClr>
                <a:srgbClr val="12068D"/>
              </a:buClr>
            </a:pPr>
            <a:endParaRPr lang="en-US" altLang="sk-SK" sz="4000" b="1" dirty="0">
              <a:solidFill>
                <a:srgbClr val="A6A6A6"/>
              </a:solidFill>
              <a:latin typeface="Myriad Pro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838200" y="2478088"/>
            <a:ext cx="7467600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12068D"/>
              </a:buClr>
            </a:pPr>
            <a:endParaRPr lang="en-US" altLang="sk-SK" sz="2400" dirty="0">
              <a:solidFill>
                <a:srgbClr val="000090"/>
              </a:solidFill>
              <a:latin typeface="Myriad Pro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A6A6A6"/>
                </a:solidFill>
                <a:latin typeface="Myriad Pro" charset="0"/>
              </a:rPr>
              <a:t>18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367556"/>
              </p:ext>
            </p:extLst>
          </p:nvPr>
        </p:nvGraphicFramePr>
        <p:xfrm>
          <a:off x="683568" y="2478088"/>
          <a:ext cx="7920880" cy="38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94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t min navrhA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pt min navrhA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0" y="1335088"/>
            <a:ext cx="9144000" cy="101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solidFill>
                  <a:srgbClr val="A6A6A6"/>
                </a:solidFill>
                <a:latin typeface="Myriad Pro" charset="0"/>
              </a:rPr>
              <a:t> </a:t>
            </a:r>
            <a:r>
              <a:rPr lang="sk-SK" altLang="sk-SK" sz="2800" b="1" dirty="0">
                <a:solidFill>
                  <a:srgbClr val="002060"/>
                </a:solidFill>
                <a:latin typeface="Myriad Pro" charset="0"/>
              </a:rPr>
              <a:t>Hlavné zmeny aktualizovanej Národnej stratégie regionálneho </a:t>
            </a: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rozvoja SR</a:t>
            </a:r>
            <a:endParaRPr lang="en-US" altLang="sk-SK" sz="2800" b="1" dirty="0">
              <a:solidFill>
                <a:srgbClr val="002060"/>
              </a:solidFill>
              <a:latin typeface="Myriad Pro" charset="0"/>
            </a:endParaRPr>
          </a:p>
          <a:p>
            <a:pPr algn="ctr" eaLnBrk="1" hangingPunct="1">
              <a:buClr>
                <a:srgbClr val="12068D"/>
              </a:buClr>
            </a:pPr>
            <a:endParaRPr lang="en-US" altLang="sk-SK" sz="4000" b="1" dirty="0">
              <a:solidFill>
                <a:srgbClr val="A6A6A6"/>
              </a:solidFill>
              <a:latin typeface="Myriad Pro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55576" y="2478088"/>
            <a:ext cx="7776864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000090"/>
                </a:solidFill>
                <a:latin typeface="Myriad Pro" charset="0"/>
              </a:rPr>
              <a:t>Ďalšie prioritné oblasti v regionálnom rozvoji:</a:t>
            </a:r>
          </a:p>
          <a:p>
            <a:pPr eaLnBrk="1" hangingPunct="1">
              <a:buClr>
                <a:srgbClr val="12068D"/>
              </a:buClr>
            </a:pPr>
            <a:endParaRPr lang="sk-SK" altLang="sk-SK" sz="24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altLang="sk-SK" sz="2200" dirty="0" smtClean="0">
                <a:solidFill>
                  <a:srgbClr val="000090"/>
                </a:solidFill>
                <a:latin typeface="Myriad Pro" charset="0"/>
              </a:rPr>
              <a:t>Ľudské zdroje – zvýšenie kvality ľudského kapitálu</a:t>
            </a:r>
          </a:p>
          <a:p>
            <a:pPr eaLnBrk="1" hangingPunct="1">
              <a:buClr>
                <a:srgbClr val="12068D"/>
              </a:buClr>
            </a:pPr>
            <a:endParaRPr lang="sk-SK" altLang="sk-SK" sz="8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Ekonomická výkonnosť a konkurencieschopnosť </a:t>
            </a:r>
            <a:r>
              <a:rPr lang="sk-SK" sz="2200" dirty="0" smtClean="0">
                <a:solidFill>
                  <a:srgbClr val="000090"/>
                </a:solidFill>
                <a:latin typeface="Myriad Pro" charset="0"/>
              </a:rPr>
              <a:t>hospodárstva</a:t>
            </a:r>
          </a:p>
          <a:p>
            <a:pPr eaLnBrk="1" hangingPunct="1">
              <a:buClr>
                <a:srgbClr val="12068D"/>
              </a:buClr>
            </a:pPr>
            <a:endParaRPr lang="sk-SK" altLang="sk-SK" sz="8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Štrukturálne </a:t>
            </a:r>
            <a:r>
              <a:rPr lang="sk-SK" sz="2200" dirty="0" smtClean="0">
                <a:solidFill>
                  <a:srgbClr val="000090"/>
                </a:solidFill>
                <a:latin typeface="Myriad Pro" charset="0"/>
              </a:rPr>
              <a:t>zmeny</a:t>
            </a:r>
          </a:p>
          <a:p>
            <a:pPr eaLnBrk="1" hangingPunct="1">
              <a:buClr>
                <a:srgbClr val="12068D"/>
              </a:buClr>
            </a:pPr>
            <a:endParaRPr lang="sk-SK" sz="8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Poznatkovo orientovaná </a:t>
            </a:r>
            <a:r>
              <a:rPr lang="sk-SK" sz="2200" dirty="0" smtClean="0">
                <a:solidFill>
                  <a:srgbClr val="000090"/>
                </a:solidFill>
                <a:latin typeface="Myriad Pro" charset="0"/>
              </a:rPr>
              <a:t>ekonomika</a:t>
            </a:r>
          </a:p>
          <a:p>
            <a:pPr eaLnBrk="1" hangingPunct="1">
              <a:buClr>
                <a:srgbClr val="12068D"/>
              </a:buClr>
            </a:pPr>
            <a:endParaRPr lang="sk-SK" sz="8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sz="2200" dirty="0">
                <a:solidFill>
                  <a:srgbClr val="000090"/>
                </a:solidFill>
                <a:latin typeface="Myriad Pro" charset="0"/>
              </a:rPr>
              <a:t>Ochrana a tvorba životného prostredia</a:t>
            </a:r>
            <a:endParaRPr lang="sk-SK" altLang="sk-SK" sz="2200" dirty="0">
              <a:solidFill>
                <a:srgbClr val="000090"/>
              </a:solidFill>
              <a:latin typeface="Myriad Pro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A6A6A6"/>
                </a:solidFill>
                <a:latin typeface="Myriad Pro" charset="0"/>
              </a:rPr>
              <a:t>19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82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5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0" y="1335088"/>
            <a:ext cx="9144000" cy="101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latin typeface="Myriad Pro" charset="0"/>
              </a:rPr>
              <a:t> </a:t>
            </a:r>
            <a:endParaRPr lang="en-US" altLang="sk-SK" sz="4000" b="1" dirty="0">
              <a:latin typeface="Myriad Pro" charset="0"/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899592" y="1841984"/>
            <a:ext cx="7467600" cy="4277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algn="ctr" eaLnBrk="1" hangingPunct="1">
              <a:buClr>
                <a:srgbClr val="12068D"/>
              </a:buClr>
            </a:pP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Proces aktualizácie prebiehal v čase </a:t>
            </a:r>
          </a:p>
          <a:p>
            <a:pPr algn="ctr" eaLnBrk="1" hangingPunct="1">
              <a:buClr>
                <a:srgbClr val="12068D"/>
              </a:buClr>
            </a:pP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od januára 2014 do konca apríla 2014  </a:t>
            </a:r>
            <a:endParaRPr lang="en-US" altLang="sk-SK" sz="2800" b="1" dirty="0">
              <a:solidFill>
                <a:srgbClr val="00206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 </a:t>
            </a:r>
          </a:p>
          <a:p>
            <a:pPr algn="ctr" eaLnBrk="1" hangingPunct="1">
              <a:buClr>
                <a:srgbClr val="12068D"/>
              </a:buClr>
            </a:pP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Na aktualizácii participovali zástupcovia ÚOŠS, samospráv, akademickej obce, vedeckých inštitúcii a NGO</a:t>
            </a:r>
          </a:p>
          <a:p>
            <a:pPr eaLnBrk="1" hangingPunct="1">
              <a:buClr>
                <a:srgbClr val="12068D"/>
              </a:buClr>
            </a:pPr>
            <a:r>
              <a:rPr lang="sk-SK" altLang="sk-SK" sz="2800" dirty="0" smtClean="0">
                <a:solidFill>
                  <a:srgbClr val="000090"/>
                </a:solidFill>
                <a:latin typeface="Myriad Pro" charset="0"/>
              </a:rPr>
              <a:t> </a:t>
            </a:r>
            <a:endParaRPr lang="en-US" altLang="sk-SK" sz="2800" dirty="0">
              <a:solidFill>
                <a:srgbClr val="000090"/>
              </a:solidFill>
              <a:latin typeface="Myriad Pro" charset="0"/>
            </a:endParaRP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>
                <a:solidFill>
                  <a:srgbClr val="A6A6A6"/>
                </a:solidFill>
                <a:latin typeface="Myriad Pro" charset="0"/>
              </a:rPr>
              <a:t>2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95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0" y="1335088"/>
            <a:ext cx="9144000" cy="101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solidFill>
                  <a:srgbClr val="A6A6A6"/>
                </a:solidFill>
                <a:latin typeface="Myriad Pro" charset="0"/>
              </a:rPr>
              <a:t> </a:t>
            </a:r>
            <a:r>
              <a:rPr lang="sk-SK" altLang="sk-SK" sz="2800" b="1" dirty="0">
                <a:solidFill>
                  <a:srgbClr val="002060"/>
                </a:solidFill>
                <a:latin typeface="Myriad Pro" charset="0"/>
              </a:rPr>
              <a:t>Hlavné zmeny aktualizovanej Národnej stratégie regionálneho </a:t>
            </a: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rozvoja SR</a:t>
            </a:r>
            <a:endParaRPr lang="en-US" altLang="sk-SK" sz="2800" b="1" dirty="0">
              <a:solidFill>
                <a:srgbClr val="002060"/>
              </a:solidFill>
              <a:latin typeface="Myriad Pro" charset="0"/>
            </a:endParaRPr>
          </a:p>
          <a:p>
            <a:pPr algn="ctr" eaLnBrk="1" hangingPunct="1">
              <a:buClr>
                <a:srgbClr val="12068D"/>
              </a:buClr>
            </a:pPr>
            <a:endParaRPr lang="en-US" altLang="sk-SK" sz="4000" b="1" dirty="0">
              <a:solidFill>
                <a:srgbClr val="A6A6A6"/>
              </a:solidFill>
              <a:latin typeface="Myriad Pro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55576" y="2478088"/>
            <a:ext cx="7632848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Prognóza ďalšieho vývoja SR</a:t>
            </a:r>
          </a:p>
          <a:p>
            <a:pPr algn="ctr" eaLnBrk="1" hangingPunct="1">
              <a:buClr>
                <a:srgbClr val="12068D"/>
              </a:buClr>
            </a:pPr>
            <a:endParaRPr lang="sk-SK" altLang="sk-SK" sz="8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altLang="sk-SK" sz="2200" dirty="0" smtClean="0">
                <a:solidFill>
                  <a:srgbClr val="000090"/>
                </a:solidFill>
                <a:latin typeface="Myriad Pro" charset="0"/>
              </a:rPr>
              <a:t>Tri variantné scenáre, o ktorých sa uvažuje ako základných stratégiách pri podpore regionálneho rozvoja   </a:t>
            </a:r>
          </a:p>
          <a:p>
            <a:pPr eaLnBrk="1" hangingPunct="1">
              <a:buClr>
                <a:srgbClr val="12068D"/>
              </a:buClr>
            </a:pPr>
            <a:endParaRPr lang="sk-SK" altLang="sk-SK" sz="22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altLang="sk-SK" sz="2200" dirty="0" smtClean="0">
                <a:solidFill>
                  <a:srgbClr val="000090"/>
                </a:solidFill>
                <a:latin typeface="Myriad Pro" charset="0"/>
              </a:rPr>
              <a:t>1. Silná kohézna politika</a:t>
            </a:r>
          </a:p>
          <a:p>
            <a:pPr eaLnBrk="1" hangingPunct="1">
              <a:buClr>
                <a:srgbClr val="12068D"/>
              </a:buClr>
            </a:pPr>
            <a:r>
              <a:rPr lang="sk-SK" altLang="sk-SK" sz="2200" dirty="0" smtClean="0">
                <a:solidFill>
                  <a:srgbClr val="000090"/>
                </a:solidFill>
                <a:latin typeface="Myriad Pro" charset="0"/>
              </a:rPr>
              <a:t>2. Rovnomerné prerozdelenie zdrojov </a:t>
            </a:r>
          </a:p>
          <a:p>
            <a:pPr eaLnBrk="1" hangingPunct="1">
              <a:buClr>
                <a:srgbClr val="12068D"/>
              </a:buClr>
            </a:pPr>
            <a:r>
              <a:rPr lang="sk-SK" altLang="sk-SK" sz="2200" dirty="0" smtClean="0">
                <a:solidFill>
                  <a:srgbClr val="000090"/>
                </a:solidFill>
                <a:latin typeface="Myriad Pro" charset="0"/>
              </a:rPr>
              <a:t>3. Silná podpora rastových centier      </a:t>
            </a: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A6A6A6"/>
                </a:solidFill>
                <a:latin typeface="Myriad Pro" charset="0"/>
              </a:rPr>
              <a:t>20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25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0" y="1335088"/>
            <a:ext cx="9144000" cy="101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solidFill>
                  <a:srgbClr val="A6A6A6"/>
                </a:solidFill>
                <a:latin typeface="Myriad Pro" charset="0"/>
              </a:rPr>
              <a:t> </a:t>
            </a:r>
            <a:r>
              <a:rPr lang="sk-SK" altLang="sk-SK" sz="2800" b="1" dirty="0">
                <a:solidFill>
                  <a:srgbClr val="002060"/>
                </a:solidFill>
                <a:latin typeface="Myriad Pro" charset="0"/>
              </a:rPr>
              <a:t>Hlavné zmeny aktualizovanej Národnej stratégie regionálneho </a:t>
            </a: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rozvoja SR</a:t>
            </a:r>
            <a:endParaRPr lang="en-US" altLang="sk-SK" sz="2800" b="1" dirty="0">
              <a:solidFill>
                <a:srgbClr val="002060"/>
              </a:solidFill>
              <a:latin typeface="Myriad Pro" charset="0"/>
            </a:endParaRPr>
          </a:p>
          <a:p>
            <a:pPr algn="ctr" eaLnBrk="1" hangingPunct="1">
              <a:buClr>
                <a:srgbClr val="12068D"/>
              </a:buClr>
            </a:pPr>
            <a:endParaRPr lang="en-US" altLang="sk-SK" sz="4000" b="1" dirty="0">
              <a:solidFill>
                <a:srgbClr val="A6A6A6"/>
              </a:solidFill>
              <a:latin typeface="Myriad Pro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55576" y="2478088"/>
            <a:ext cx="7776864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12068D"/>
              </a:buClr>
            </a:pPr>
            <a:r>
              <a:rPr lang="sk-SK" altLang="sk-SK" sz="2200" dirty="0" smtClean="0">
                <a:solidFill>
                  <a:srgbClr val="000090"/>
                </a:solidFill>
                <a:latin typeface="Myriad Pro" charset="0"/>
              </a:rPr>
              <a:t>Základným cieľom kohéznej politiky je znižovanie regionálnych disparít. </a:t>
            </a:r>
          </a:p>
          <a:p>
            <a:pPr eaLnBrk="1" hangingPunct="1">
              <a:buClr>
                <a:srgbClr val="12068D"/>
              </a:buClr>
            </a:pPr>
            <a:endParaRPr lang="sk-SK" altLang="sk-SK" sz="22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altLang="sk-SK" sz="2200" dirty="0" smtClean="0">
                <a:solidFill>
                  <a:srgbClr val="000090"/>
                </a:solidFill>
                <a:latin typeface="Myriad Pro" charset="0"/>
              </a:rPr>
              <a:t>Pri relatívne vyššej nezamestnanosti v SR sa javí ako najvhodnejšia silná kohézna politika spojená s tvorbou pracovných miest v menej rozvinutejších regiónoch. </a:t>
            </a:r>
          </a:p>
          <a:p>
            <a:pPr eaLnBrk="1" hangingPunct="1">
              <a:buClr>
                <a:srgbClr val="12068D"/>
              </a:buClr>
            </a:pPr>
            <a:r>
              <a:rPr lang="sk-SK" altLang="sk-SK" sz="2200" dirty="0" smtClean="0">
                <a:solidFill>
                  <a:srgbClr val="000090"/>
                </a:solidFill>
                <a:latin typeface="Myriad Pro" charset="0"/>
              </a:rPr>
              <a:t>Tzn. preferuje sa efekt vyššej zamestnanosti na úkor nižšej produktivity práce. Vyššia zamestnanosť je najdôležitejším faktorom pri znižovaní sociálneho napätia a sociálnej </a:t>
            </a:r>
            <a:r>
              <a:rPr lang="sk-SK" altLang="sk-SK" sz="2200" dirty="0" err="1" smtClean="0">
                <a:solidFill>
                  <a:srgbClr val="000090"/>
                </a:solidFill>
                <a:latin typeface="Myriad Pro" charset="0"/>
              </a:rPr>
              <a:t>exklúzie</a:t>
            </a:r>
            <a:r>
              <a:rPr lang="sk-SK" altLang="sk-SK" sz="2200" dirty="0" smtClean="0">
                <a:solidFill>
                  <a:srgbClr val="000090"/>
                </a:solidFill>
                <a:latin typeface="Myriad Pro" charset="0"/>
              </a:rPr>
              <a:t>.             </a:t>
            </a: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A6A6A6"/>
                </a:solidFill>
                <a:latin typeface="Myriad Pro" charset="0"/>
              </a:rPr>
              <a:t>21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41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3" name="Picture 5" descr="ppt min navrh 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6"/>
          <p:cNvSpPr txBox="1">
            <a:spLocks/>
          </p:cNvSpPr>
          <p:nvPr/>
        </p:nvSpPr>
        <p:spPr bwMode="auto">
          <a:xfrm>
            <a:off x="0" y="3810000"/>
            <a:ext cx="9144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altLang="sk-SK" b="1" dirty="0" smtClean="0">
                <a:solidFill>
                  <a:srgbClr val="FFFFFF"/>
                </a:solidFill>
                <a:latin typeface="Myriad Pro" charset="0"/>
              </a:rPr>
              <a:t>Ďakujem za pozornosť.</a:t>
            </a:r>
            <a:br>
              <a:rPr lang="sk-SK" altLang="sk-SK" b="1" dirty="0" smtClean="0">
                <a:solidFill>
                  <a:srgbClr val="FFFFFF"/>
                </a:solidFill>
                <a:latin typeface="Myriad Pro" charset="0"/>
              </a:rPr>
            </a:br>
            <a:r>
              <a:rPr lang="sk-SK" altLang="sk-SK" sz="2800" b="1" dirty="0" smtClean="0">
                <a:solidFill>
                  <a:srgbClr val="FFFFFF"/>
                </a:solidFill>
                <a:latin typeface="Myriad Pro" charset="0"/>
              </a:rPr>
              <a:t/>
            </a:r>
            <a:br>
              <a:rPr lang="sk-SK" altLang="sk-SK" sz="2800" b="1" dirty="0" smtClean="0">
                <a:solidFill>
                  <a:srgbClr val="FFFFFF"/>
                </a:solidFill>
                <a:latin typeface="Myriad Pro" charset="0"/>
              </a:rPr>
            </a:br>
            <a:r>
              <a:rPr lang="sk-SK" altLang="sk-SK" sz="2800" b="1" dirty="0" smtClean="0">
                <a:solidFill>
                  <a:srgbClr val="FFFFFF"/>
                </a:solidFill>
                <a:latin typeface="Myriad Pro" charset="0"/>
              </a:rPr>
              <a:t>Ema Vasiová</a:t>
            </a:r>
          </a:p>
          <a:p>
            <a:r>
              <a:rPr lang="sk-SK" altLang="sk-SK" sz="2800" b="1" dirty="0" err="1" smtClean="0">
                <a:solidFill>
                  <a:srgbClr val="FFFFFF"/>
                </a:solidFill>
                <a:latin typeface="Myriad Pro" charset="0"/>
              </a:rPr>
              <a:t>ema.vasiová</a:t>
            </a:r>
            <a:r>
              <a:rPr lang="en-US" sz="2800" b="1" dirty="0" smtClean="0">
                <a:solidFill>
                  <a:srgbClr val="FFFFFF"/>
                </a:solidFill>
                <a:latin typeface="Myriad Pro" charset="0"/>
              </a:rPr>
              <a:t>@</a:t>
            </a:r>
            <a:r>
              <a:rPr lang="sk-SK" altLang="sk-SK" sz="2800" b="1" dirty="0" err="1" smtClean="0">
                <a:solidFill>
                  <a:srgbClr val="FFFFFF"/>
                </a:solidFill>
                <a:latin typeface="Myriad Pro" charset="0"/>
              </a:rPr>
              <a:t>mindop.sk</a:t>
            </a:r>
            <a:r>
              <a:rPr lang="en-US" altLang="sk-SK" sz="2000" b="1" dirty="0" smtClean="0">
                <a:solidFill>
                  <a:srgbClr val="FFFFFF"/>
                </a:solidFill>
                <a:latin typeface="Myriad Pro" charset="0"/>
              </a:rPr>
              <a:t/>
            </a:r>
            <a:br>
              <a:rPr lang="en-US" altLang="sk-SK" sz="2000" b="1" dirty="0" smtClean="0">
                <a:solidFill>
                  <a:srgbClr val="FFFFFF"/>
                </a:solidFill>
                <a:latin typeface="Myriad Pro" charset="0"/>
              </a:rPr>
            </a:br>
            <a:endParaRPr lang="en-US" altLang="sk-SK" sz="2000" b="1" dirty="0" smtClean="0">
              <a:solidFill>
                <a:srgbClr val="FFFFFF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84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0" y="1335088"/>
            <a:ext cx="9144000" cy="101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latin typeface="Myriad Pro" charset="0"/>
              </a:rPr>
              <a:t> </a:t>
            </a:r>
            <a:endParaRPr lang="en-US" altLang="sk-SK" sz="4000" b="1" dirty="0">
              <a:latin typeface="Myriad Pro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899592" y="1556792"/>
            <a:ext cx="7776864" cy="45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NSRR SR pre región na úrovni NUTS 3 (VÚC): </a:t>
            </a:r>
          </a:p>
          <a:p>
            <a:pPr eaLnBrk="1" hangingPunct="1">
              <a:buClr>
                <a:srgbClr val="12068D"/>
              </a:buClr>
            </a:pPr>
            <a:endParaRPr lang="sk-SK" altLang="sk-SK" sz="2800" b="1" dirty="0" smtClean="0">
              <a:solidFill>
                <a:srgbClr val="002060"/>
              </a:solidFill>
              <a:latin typeface="Myriad Pro" charset="0"/>
            </a:endParaRPr>
          </a:p>
          <a:p>
            <a:pPr marL="457200" indent="-457200">
              <a:buFontTx/>
              <a:buChar char="-"/>
            </a:pP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identifikuje vnútorný potenciál regiónu a špecifikuje jeho možnú konkurencieschopnosť v rámci SR, </a:t>
            </a:r>
          </a:p>
          <a:p>
            <a:endParaRPr lang="sk-SK" sz="2400" dirty="0">
              <a:solidFill>
                <a:srgbClr val="000090"/>
              </a:solidFill>
              <a:latin typeface="Myriad Pro" charset="0"/>
            </a:endParaRPr>
          </a:p>
          <a:p>
            <a:pPr marL="457200" indent="-457200">
              <a:buFontTx/>
              <a:buChar char="-"/>
            </a:pP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charakterizuje jeho špecifické stránky a z nich vyplývajúce hlavné konkurenčné výhody v rámci </a:t>
            </a: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SR </a:t>
            </a: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ako aj v európskom kontexte,</a:t>
            </a:r>
          </a:p>
          <a:p>
            <a:endParaRPr lang="sk-SK" sz="2400" dirty="0">
              <a:solidFill>
                <a:srgbClr val="000090"/>
              </a:solidFill>
              <a:latin typeface="Myriad Pro" charset="0"/>
            </a:endParaRPr>
          </a:p>
          <a:p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-    určuje jeho rozvojové strategické ciele a priority </a:t>
            </a:r>
            <a:endParaRPr lang="en-US" altLang="sk-SK" sz="2400" dirty="0">
              <a:solidFill>
                <a:srgbClr val="000090"/>
              </a:solidFill>
              <a:latin typeface="Myriad Pro" charset="0"/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A6A6A6"/>
                </a:solidFill>
                <a:latin typeface="Myriad Pro" charset="0"/>
              </a:rPr>
              <a:t>3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50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k-SK" sz="27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5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0" y="1335088"/>
            <a:ext cx="9144000" cy="941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solidFill>
                  <a:srgbClr val="A6A6A6"/>
                </a:solidFill>
                <a:latin typeface="Myriad Pro" charset="0"/>
              </a:rPr>
              <a:t> </a:t>
            </a:r>
            <a:r>
              <a:rPr lang="sk-SK" altLang="sk-SK" sz="2800" b="1" dirty="0">
                <a:solidFill>
                  <a:srgbClr val="002060"/>
                </a:solidFill>
                <a:latin typeface="Myriad Pro" charset="0"/>
              </a:rPr>
              <a:t>Hlavné zmeny aktualizovanej Národnej </a:t>
            </a: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stratégie </a:t>
            </a:r>
            <a:r>
              <a:rPr lang="sk-SK" altLang="sk-SK" sz="2800" b="1" dirty="0">
                <a:solidFill>
                  <a:srgbClr val="002060"/>
                </a:solidFill>
                <a:latin typeface="Myriad Pro" charset="0"/>
              </a:rPr>
              <a:t>regionálneho </a:t>
            </a: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rozvoja SR</a:t>
            </a:r>
            <a:endParaRPr lang="en-US" altLang="sk-SK" sz="2800" b="1" dirty="0">
              <a:solidFill>
                <a:srgbClr val="002060"/>
              </a:solidFill>
              <a:latin typeface="Myriad Pro" charset="0"/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838200" y="2478088"/>
            <a:ext cx="7467600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dirty="0" smtClean="0">
                <a:solidFill>
                  <a:srgbClr val="0B3092"/>
                </a:solidFill>
                <a:latin typeface="Myriad Pro" charset="0"/>
              </a:rPr>
              <a:t>NSRR SR </a:t>
            </a: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prijatá v máji 2010 obsahovo nadväzovala </a:t>
            </a:r>
          </a:p>
          <a:p>
            <a:pPr algn="ctr" eaLnBrk="1" hangingPunct="1">
              <a:buClr>
                <a:srgbClr val="12068D"/>
              </a:buClr>
            </a:pP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na Lisabonskú stratégiu  </a:t>
            </a:r>
          </a:p>
          <a:p>
            <a:pPr algn="ctr" eaLnBrk="1" hangingPunct="1">
              <a:buClr>
                <a:srgbClr val="12068D"/>
              </a:buClr>
            </a:pPr>
            <a:endParaRPr lang="sk-SK" altLang="sk-SK" sz="2400" dirty="0">
              <a:solidFill>
                <a:srgbClr val="000090"/>
              </a:solidFill>
              <a:latin typeface="Myriad Pro" charset="0"/>
            </a:endParaRPr>
          </a:p>
          <a:p>
            <a:pPr algn="ctr" eaLnBrk="1" hangingPunct="1">
              <a:buClr>
                <a:srgbClr val="12068D"/>
              </a:buClr>
            </a:pP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NSRR SR prijatá v máji 2014 obsahovo nadväzuje </a:t>
            </a:r>
          </a:p>
          <a:p>
            <a:pPr algn="ctr" eaLnBrk="1" hangingPunct="1">
              <a:buClr>
                <a:srgbClr val="12068D"/>
              </a:buClr>
            </a:pP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na stratégiu EURÓPA 2020</a:t>
            </a:r>
          </a:p>
          <a:p>
            <a:pPr eaLnBrk="1" hangingPunct="1">
              <a:buClr>
                <a:srgbClr val="12068D"/>
              </a:buClr>
            </a:pPr>
            <a:endParaRPr lang="sk-SK" altLang="sk-SK" sz="800" dirty="0" smtClean="0">
              <a:solidFill>
                <a:srgbClr val="000090"/>
              </a:solidFill>
              <a:latin typeface="Myriad Pro" charset="0"/>
            </a:endParaRPr>
          </a:p>
          <a:p>
            <a:pPr algn="ctr" eaLnBrk="1" hangingPunct="1">
              <a:buClr>
                <a:srgbClr val="12068D"/>
              </a:buClr>
            </a:pP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Vychádza z troch doplňujúcich sa priorít:</a:t>
            </a:r>
          </a:p>
          <a:p>
            <a:pPr eaLnBrk="1" hangingPunct="1">
              <a:buClr>
                <a:srgbClr val="12068D"/>
              </a:buClr>
            </a:pPr>
            <a:endParaRPr lang="sk-SK" altLang="sk-SK" sz="800" dirty="0" smtClean="0">
              <a:solidFill>
                <a:srgbClr val="000090"/>
              </a:solidFill>
              <a:latin typeface="Myriad Pro" charset="0"/>
            </a:endParaRPr>
          </a:p>
          <a:p>
            <a:pPr marL="457200" indent="-457200" eaLnBrk="1" hangingPunct="1">
              <a:buClr>
                <a:srgbClr val="12068D"/>
              </a:buClr>
              <a:buAutoNum type="arabicPeriod"/>
            </a:pP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Inteligentný rast</a:t>
            </a:r>
          </a:p>
          <a:p>
            <a:pPr marL="457200" indent="-457200" eaLnBrk="1" hangingPunct="1">
              <a:buClr>
                <a:srgbClr val="12068D"/>
              </a:buClr>
              <a:buAutoNum type="arabicPeriod"/>
            </a:pP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Udržateľný rast</a:t>
            </a:r>
          </a:p>
          <a:p>
            <a:pPr marL="457200" indent="-457200" eaLnBrk="1" hangingPunct="1">
              <a:buClr>
                <a:srgbClr val="12068D"/>
              </a:buClr>
              <a:buAutoNum type="arabicPeriod"/>
            </a:pPr>
            <a:r>
              <a:rPr lang="sk-SK" altLang="sk-SK" sz="2400" dirty="0" err="1" smtClean="0">
                <a:solidFill>
                  <a:srgbClr val="000090"/>
                </a:solidFill>
                <a:latin typeface="Myriad Pro" charset="0"/>
              </a:rPr>
              <a:t>Inkluzívny</a:t>
            </a: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 rast  </a:t>
            </a:r>
            <a:endParaRPr lang="en-US" altLang="sk-SK" sz="2400" dirty="0">
              <a:solidFill>
                <a:srgbClr val="000090"/>
              </a:solidFill>
              <a:latin typeface="Myriad Pro" charset="0"/>
            </a:endParaRP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A6A6A6"/>
                </a:solidFill>
                <a:latin typeface="Myriad Pro" charset="0"/>
              </a:rPr>
              <a:t>4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4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3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0" y="1335088"/>
            <a:ext cx="9144000" cy="101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solidFill>
                  <a:srgbClr val="A6A6A6"/>
                </a:solidFill>
                <a:latin typeface="Myriad Pro" charset="0"/>
              </a:rPr>
              <a:t> </a:t>
            </a:r>
            <a:r>
              <a:rPr lang="sk-SK" altLang="sk-SK" sz="2800" b="1" dirty="0">
                <a:solidFill>
                  <a:srgbClr val="002060"/>
                </a:solidFill>
                <a:latin typeface="Myriad Pro" charset="0"/>
              </a:rPr>
              <a:t>Hlavné zmeny aktualizovanej Národnej stratégie regionálneho </a:t>
            </a: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rozvoja SR</a:t>
            </a:r>
            <a:endParaRPr lang="en-US" altLang="sk-SK" sz="2800" b="1" dirty="0">
              <a:solidFill>
                <a:srgbClr val="002060"/>
              </a:solidFill>
              <a:latin typeface="Myriad Pro" charset="0"/>
            </a:endParaRPr>
          </a:p>
          <a:p>
            <a:pPr algn="ctr" eaLnBrk="1" hangingPunct="1">
              <a:buClr>
                <a:srgbClr val="12068D"/>
              </a:buClr>
            </a:pPr>
            <a:endParaRPr lang="en-US" altLang="sk-SK" sz="4000" b="1" dirty="0">
              <a:solidFill>
                <a:srgbClr val="A6A6A6"/>
              </a:solidFill>
              <a:latin typeface="Myriad Pro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838200" y="2478088"/>
            <a:ext cx="7467600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marL="457200" indent="-457200" eaLnBrk="1" hangingPunct="1">
              <a:buClr>
                <a:srgbClr val="12068D"/>
              </a:buClr>
              <a:buAutoNum type="arabicPeriod"/>
            </a:pPr>
            <a:r>
              <a:rPr lang="sk-SK" altLang="sk-SK" sz="2400" b="1" dirty="0" smtClean="0">
                <a:solidFill>
                  <a:srgbClr val="000090"/>
                </a:solidFill>
                <a:latin typeface="Myriad Pro" charset="0"/>
              </a:rPr>
              <a:t>Inteligentný rast </a:t>
            </a: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– vytvorenie hospodárstva založeného na znalostiach a inovácii</a:t>
            </a:r>
          </a:p>
          <a:p>
            <a:pPr marL="457200" indent="-457200" eaLnBrk="1" hangingPunct="1">
              <a:buClr>
                <a:srgbClr val="12068D"/>
              </a:buClr>
              <a:buAutoNum type="arabicPeriod"/>
            </a:pPr>
            <a:endParaRPr lang="sk-SK" altLang="sk-SK" sz="2400" dirty="0">
              <a:solidFill>
                <a:srgbClr val="000090"/>
              </a:solidFill>
              <a:latin typeface="Myriad Pro" charset="0"/>
            </a:endParaRPr>
          </a:p>
          <a:p>
            <a:pPr marL="457200" indent="-457200" eaLnBrk="1" hangingPunct="1">
              <a:buClr>
                <a:srgbClr val="12068D"/>
              </a:buClr>
              <a:buAutoNum type="arabicPeriod"/>
            </a:pPr>
            <a:r>
              <a:rPr lang="sk-SK" altLang="sk-SK" sz="2400" b="1" dirty="0">
                <a:solidFill>
                  <a:srgbClr val="000090"/>
                </a:solidFill>
                <a:latin typeface="Myriad Pro" charset="0"/>
              </a:rPr>
              <a:t>Udržateľný </a:t>
            </a:r>
            <a:r>
              <a:rPr lang="sk-SK" altLang="sk-SK" sz="2400" b="1" dirty="0" smtClean="0">
                <a:solidFill>
                  <a:srgbClr val="000090"/>
                </a:solidFill>
                <a:latin typeface="Myriad Pro" charset="0"/>
              </a:rPr>
              <a:t>rast </a:t>
            </a: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– podporovanie ekologickejšieho a konkurencieschopnejšieho hospodárstva, ktoré efektívnejšie využíva zdroje  </a:t>
            </a:r>
          </a:p>
          <a:p>
            <a:pPr marL="457200" indent="-457200" eaLnBrk="1" hangingPunct="1">
              <a:buClr>
                <a:srgbClr val="12068D"/>
              </a:buClr>
              <a:buAutoNum type="arabicPeriod"/>
            </a:pPr>
            <a:endParaRPr lang="sk-SK" altLang="sk-SK" sz="2400" dirty="0" smtClean="0">
              <a:solidFill>
                <a:srgbClr val="000090"/>
              </a:solidFill>
              <a:latin typeface="Myriad Pro" charset="0"/>
            </a:endParaRPr>
          </a:p>
          <a:p>
            <a:pPr marL="457200" indent="-457200" eaLnBrk="1" hangingPunct="1">
              <a:buClr>
                <a:srgbClr val="12068D"/>
              </a:buClr>
              <a:buAutoNum type="arabicPeriod"/>
            </a:pPr>
            <a:r>
              <a:rPr lang="sk-SK" altLang="sk-SK" sz="2400" b="1" dirty="0" err="1" smtClean="0">
                <a:solidFill>
                  <a:srgbClr val="000090"/>
                </a:solidFill>
                <a:latin typeface="Myriad Pro" charset="0"/>
              </a:rPr>
              <a:t>Inkluzívny</a:t>
            </a:r>
            <a:r>
              <a:rPr lang="sk-SK" altLang="sk-SK" sz="2400" b="1" dirty="0" smtClean="0">
                <a:solidFill>
                  <a:srgbClr val="000090"/>
                </a:solidFill>
                <a:latin typeface="Myriad Pro" charset="0"/>
              </a:rPr>
              <a:t> rast </a:t>
            </a: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– podporovanie hospodárstva s vysokou mierou </a:t>
            </a: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zamestnanosti, </a:t>
            </a: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ktoré zabezpečí sociálnu a územnú súdržnosť   </a:t>
            </a:r>
            <a:endParaRPr lang="en-US" altLang="sk-SK" sz="2400" dirty="0">
              <a:solidFill>
                <a:srgbClr val="000090"/>
              </a:solidFill>
              <a:latin typeface="Myriad Pro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A6A6A6"/>
                </a:solidFill>
                <a:latin typeface="Myriad Pro" charset="0"/>
              </a:rPr>
              <a:t>5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87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3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0" y="1335088"/>
            <a:ext cx="9144000" cy="101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solidFill>
                  <a:srgbClr val="A6A6A6"/>
                </a:solidFill>
                <a:latin typeface="Myriad Pro" charset="0"/>
              </a:rPr>
              <a:t> </a:t>
            </a:r>
            <a:r>
              <a:rPr lang="sk-SK" altLang="sk-SK" sz="2800" b="1" dirty="0">
                <a:solidFill>
                  <a:srgbClr val="002060"/>
                </a:solidFill>
                <a:latin typeface="Myriad Pro" charset="0"/>
              </a:rPr>
              <a:t>Hlavné zmeny aktualizovanej Národnej stratégie regionálneho </a:t>
            </a: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rozvoja SR</a:t>
            </a:r>
            <a:endParaRPr lang="en-US" altLang="sk-SK" sz="2800" b="1" dirty="0">
              <a:solidFill>
                <a:srgbClr val="002060"/>
              </a:solidFill>
              <a:latin typeface="Myriad Pro" charset="0"/>
            </a:endParaRPr>
          </a:p>
          <a:p>
            <a:pPr algn="ctr" eaLnBrk="1" hangingPunct="1">
              <a:buClr>
                <a:srgbClr val="12068D"/>
              </a:buClr>
            </a:pPr>
            <a:r>
              <a:rPr lang="sk-SK" altLang="sk-SK" sz="1600" b="1" dirty="0" smtClean="0">
                <a:solidFill>
                  <a:srgbClr val="002060"/>
                </a:solidFill>
                <a:latin typeface="Myriad Pro" charset="0"/>
              </a:rPr>
              <a:t>Synergie medzi hlavnými cieľmi stratégie EURÓPA 2020</a:t>
            </a:r>
            <a:endParaRPr lang="en-US" altLang="sk-SK" sz="1600" b="1" dirty="0">
              <a:solidFill>
                <a:srgbClr val="002060"/>
              </a:solidFill>
              <a:latin typeface="Myriad Pro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755576" y="2478088"/>
            <a:ext cx="7632848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12068D"/>
              </a:buClr>
            </a:pPr>
            <a:endParaRPr lang="sk-SK" altLang="sk-SK" sz="2400" dirty="0" smtClean="0">
              <a:solidFill>
                <a:srgbClr val="000090"/>
              </a:solidFill>
              <a:latin typeface="Myriad Pro" charset="0"/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A6A6A6"/>
                </a:solidFill>
                <a:latin typeface="Myriad Pro" charset="0"/>
              </a:rPr>
              <a:t>6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  <p:pic>
        <p:nvPicPr>
          <p:cNvPr id="8" name="Obrázok 7" descr="C:\Users\svecj\Pictures\zmena klímy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64904"/>
            <a:ext cx="6048672" cy="38358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55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3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0" y="1335088"/>
            <a:ext cx="9144000" cy="941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solidFill>
                  <a:srgbClr val="A6A6A6"/>
                </a:solidFill>
                <a:latin typeface="Myriad Pro" charset="0"/>
              </a:rPr>
              <a:t> </a:t>
            </a:r>
            <a:r>
              <a:rPr lang="sk-SK" altLang="sk-SK" sz="2800" b="1" dirty="0">
                <a:solidFill>
                  <a:srgbClr val="002060"/>
                </a:solidFill>
                <a:latin typeface="Myriad Pro" charset="0"/>
              </a:rPr>
              <a:t>Hlavné zmeny aktualizovanej Národnej stratégie regionálneho </a:t>
            </a: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rozvoja SR</a:t>
            </a:r>
            <a:endParaRPr lang="en-US" altLang="sk-SK" sz="2800" b="1" dirty="0">
              <a:solidFill>
                <a:srgbClr val="A6A6A6"/>
              </a:solidFill>
              <a:latin typeface="Myriad Pro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838200" y="2276872"/>
            <a:ext cx="7467600" cy="412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12068D"/>
              </a:buClr>
            </a:pPr>
            <a:r>
              <a:rPr lang="sk-SK" altLang="sk-SK" sz="2000" dirty="0" smtClean="0">
                <a:solidFill>
                  <a:srgbClr val="000090"/>
                </a:solidFill>
                <a:latin typeface="Myriad Pro" charset="0"/>
              </a:rPr>
              <a:t> </a:t>
            </a:r>
            <a:r>
              <a:rPr lang="sk-SK" altLang="sk-SK" sz="2000" b="1" dirty="0" smtClean="0">
                <a:solidFill>
                  <a:srgbClr val="000090"/>
                </a:solidFill>
                <a:latin typeface="Myriad Pro" charset="0"/>
              </a:rPr>
              <a:t>Ciele vytýčené EÚ pre SR na národnej úrovni:</a:t>
            </a:r>
          </a:p>
          <a:p>
            <a:pPr eaLnBrk="1" hangingPunct="1">
              <a:buClr>
                <a:srgbClr val="12068D"/>
              </a:buClr>
            </a:pPr>
            <a:endParaRPr lang="sk-SK" altLang="sk-SK" sz="8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altLang="sk-SK" sz="2000" dirty="0" smtClean="0">
                <a:solidFill>
                  <a:srgbClr val="000090"/>
                </a:solidFill>
                <a:latin typeface="Myriad Pro" charset="0"/>
              </a:rPr>
              <a:t> </a:t>
            </a:r>
            <a:r>
              <a:rPr lang="sk-SK" b="1" dirty="0" smtClean="0">
                <a:solidFill>
                  <a:srgbClr val="000090"/>
                </a:solidFill>
                <a:latin typeface="Myriad Pro" charset="0"/>
              </a:rPr>
              <a:t>Miera </a:t>
            </a:r>
            <a:r>
              <a:rPr lang="sk-SK" b="1" dirty="0">
                <a:solidFill>
                  <a:srgbClr val="000090"/>
                </a:solidFill>
                <a:latin typeface="Myriad Pro" charset="0"/>
              </a:rPr>
              <a:t>zamestnanosti </a:t>
            </a:r>
            <a:r>
              <a:rPr lang="sk-SK" dirty="0">
                <a:solidFill>
                  <a:srgbClr val="000090"/>
                </a:solidFill>
                <a:latin typeface="Myriad Pro" charset="0"/>
              </a:rPr>
              <a:t>(% vo vekovej skupine 20 až 64 rokov) </a:t>
            </a:r>
          </a:p>
          <a:p>
            <a:r>
              <a:rPr lang="sk-SK" dirty="0" smtClean="0">
                <a:solidFill>
                  <a:srgbClr val="000090"/>
                </a:solidFill>
                <a:latin typeface="Myriad Pro" charset="0"/>
              </a:rPr>
              <a:t> </a:t>
            </a:r>
            <a:r>
              <a:rPr lang="sk-SK" b="1" dirty="0" smtClean="0">
                <a:solidFill>
                  <a:srgbClr val="000090"/>
                </a:solidFill>
                <a:latin typeface="Myriad Pro" charset="0"/>
              </a:rPr>
              <a:t>Výdavky </a:t>
            </a:r>
            <a:r>
              <a:rPr lang="sk-SK" b="1" dirty="0">
                <a:solidFill>
                  <a:srgbClr val="000090"/>
                </a:solidFill>
                <a:latin typeface="Myriad Pro" charset="0"/>
              </a:rPr>
              <a:t>na výskum a vývoj </a:t>
            </a:r>
            <a:r>
              <a:rPr lang="sk-SK" dirty="0">
                <a:solidFill>
                  <a:srgbClr val="000090"/>
                </a:solidFill>
                <a:latin typeface="Myriad Pro" charset="0"/>
              </a:rPr>
              <a:t>(% z HDP) </a:t>
            </a:r>
          </a:p>
          <a:p>
            <a:r>
              <a:rPr lang="sk-SK" dirty="0">
                <a:solidFill>
                  <a:srgbClr val="000090"/>
                </a:solidFill>
                <a:latin typeface="Myriad Pro" charset="0"/>
              </a:rPr>
              <a:t> </a:t>
            </a:r>
            <a:r>
              <a:rPr lang="sk-SK" b="1" dirty="0" smtClean="0">
                <a:solidFill>
                  <a:srgbClr val="000090"/>
                </a:solidFill>
                <a:latin typeface="Myriad Pro" charset="0"/>
              </a:rPr>
              <a:t>Miera </a:t>
            </a:r>
            <a:r>
              <a:rPr lang="sk-SK" b="1" dirty="0">
                <a:solidFill>
                  <a:srgbClr val="000090"/>
                </a:solidFill>
                <a:latin typeface="Myriad Pro" charset="0"/>
              </a:rPr>
              <a:t>vysokoškolsky vzdelanej populácie </a:t>
            </a:r>
            <a:r>
              <a:rPr lang="sk-SK" dirty="0">
                <a:solidFill>
                  <a:srgbClr val="000090"/>
                </a:solidFill>
                <a:latin typeface="Myriad Pro" charset="0"/>
              </a:rPr>
              <a:t>(% vo vekovej skupine </a:t>
            </a:r>
            <a:r>
              <a:rPr lang="sk-SK" dirty="0" smtClean="0">
                <a:solidFill>
                  <a:srgbClr val="000090"/>
                </a:solidFill>
                <a:latin typeface="Myriad Pro" charset="0"/>
              </a:rPr>
              <a:t>30 - </a:t>
            </a:r>
          </a:p>
          <a:p>
            <a:r>
              <a:rPr lang="sk-SK" dirty="0">
                <a:solidFill>
                  <a:srgbClr val="000090"/>
                </a:solidFill>
                <a:latin typeface="Myriad Pro" charset="0"/>
              </a:rPr>
              <a:t> </a:t>
            </a:r>
            <a:r>
              <a:rPr lang="sk-SK" dirty="0" smtClean="0">
                <a:solidFill>
                  <a:srgbClr val="000090"/>
                </a:solidFill>
                <a:latin typeface="Myriad Pro" charset="0"/>
              </a:rPr>
              <a:t>34 </a:t>
            </a:r>
            <a:r>
              <a:rPr lang="sk-SK" dirty="0">
                <a:solidFill>
                  <a:srgbClr val="000090"/>
                </a:solidFill>
                <a:latin typeface="Myriad Pro" charset="0"/>
              </a:rPr>
              <a:t>rokov) </a:t>
            </a:r>
          </a:p>
          <a:p>
            <a:r>
              <a:rPr lang="sk-SK" dirty="0">
                <a:solidFill>
                  <a:srgbClr val="000090"/>
                </a:solidFill>
                <a:latin typeface="Myriad Pro" charset="0"/>
              </a:rPr>
              <a:t> </a:t>
            </a:r>
            <a:r>
              <a:rPr lang="sk-SK" b="1" dirty="0" smtClean="0">
                <a:solidFill>
                  <a:srgbClr val="000090"/>
                </a:solidFill>
                <a:latin typeface="Myriad Pro" charset="0"/>
              </a:rPr>
              <a:t>Populácia </a:t>
            </a:r>
            <a:r>
              <a:rPr lang="sk-SK" b="1" dirty="0">
                <a:solidFill>
                  <a:srgbClr val="000090"/>
                </a:solidFill>
                <a:latin typeface="Myriad Pro" charset="0"/>
              </a:rPr>
              <a:t>ohrozená chudobou a sociálnym vylúčením </a:t>
            </a:r>
            <a:r>
              <a:rPr lang="sk-SK" dirty="0">
                <a:solidFill>
                  <a:srgbClr val="000090"/>
                </a:solidFill>
                <a:latin typeface="Myriad Pro" charset="0"/>
              </a:rPr>
              <a:t>(% populácie) </a:t>
            </a:r>
          </a:p>
          <a:p>
            <a:r>
              <a:rPr lang="sk-SK" dirty="0">
                <a:solidFill>
                  <a:srgbClr val="000090"/>
                </a:solidFill>
                <a:latin typeface="Myriad Pro" charset="0"/>
              </a:rPr>
              <a:t> </a:t>
            </a:r>
            <a:r>
              <a:rPr lang="sk-SK" b="1" dirty="0" smtClean="0">
                <a:solidFill>
                  <a:srgbClr val="000090"/>
                </a:solidFill>
                <a:latin typeface="Myriad Pro" charset="0"/>
              </a:rPr>
              <a:t>Emisie </a:t>
            </a:r>
            <a:r>
              <a:rPr lang="sk-SK" b="1" dirty="0">
                <a:solidFill>
                  <a:srgbClr val="000090"/>
                </a:solidFill>
                <a:latin typeface="Myriad Pro" charset="0"/>
              </a:rPr>
              <a:t>skleníkových plynov </a:t>
            </a:r>
            <a:r>
              <a:rPr lang="sk-SK" dirty="0">
                <a:solidFill>
                  <a:srgbClr val="000090"/>
                </a:solidFill>
                <a:latin typeface="Myriad Pro" charset="0"/>
              </a:rPr>
              <a:t>(%, zmena voči roku 2005) </a:t>
            </a:r>
          </a:p>
          <a:p>
            <a:r>
              <a:rPr lang="sk-SK" b="1" dirty="0" smtClean="0">
                <a:solidFill>
                  <a:srgbClr val="000090"/>
                </a:solidFill>
                <a:latin typeface="Myriad Pro" charset="0"/>
              </a:rPr>
              <a:t> Podiel obnov. zdrojov </a:t>
            </a:r>
            <a:r>
              <a:rPr lang="sk-SK" b="1" dirty="0">
                <a:solidFill>
                  <a:srgbClr val="000090"/>
                </a:solidFill>
                <a:latin typeface="Myriad Pro" charset="0"/>
              </a:rPr>
              <a:t>energie na hrubej konečnej spotrebe </a:t>
            </a:r>
            <a:r>
              <a:rPr lang="sk-SK" dirty="0">
                <a:solidFill>
                  <a:srgbClr val="000090"/>
                </a:solidFill>
                <a:latin typeface="Myriad Pro" charset="0"/>
              </a:rPr>
              <a:t>(%) </a:t>
            </a:r>
          </a:p>
          <a:p>
            <a:r>
              <a:rPr lang="sk-SK" dirty="0">
                <a:solidFill>
                  <a:srgbClr val="000090"/>
                </a:solidFill>
                <a:latin typeface="Myriad Pro" charset="0"/>
              </a:rPr>
              <a:t> </a:t>
            </a:r>
            <a:r>
              <a:rPr lang="sk-SK" b="1" dirty="0" smtClean="0">
                <a:solidFill>
                  <a:srgbClr val="000090"/>
                </a:solidFill>
                <a:latin typeface="Myriad Pro" charset="0"/>
              </a:rPr>
              <a:t>Konečná </a:t>
            </a:r>
            <a:r>
              <a:rPr lang="sk-SK" b="1" dirty="0">
                <a:solidFill>
                  <a:srgbClr val="000090"/>
                </a:solidFill>
                <a:latin typeface="Myriad Pro" charset="0"/>
              </a:rPr>
              <a:t>energetická spotreba </a:t>
            </a:r>
            <a:r>
              <a:rPr lang="sk-SK" dirty="0">
                <a:solidFill>
                  <a:srgbClr val="000090"/>
                </a:solidFill>
                <a:latin typeface="Myriad Pro" charset="0"/>
              </a:rPr>
              <a:t>(%, zmena voči priemeru </a:t>
            </a:r>
            <a:r>
              <a:rPr lang="sk-SK" dirty="0" smtClean="0">
                <a:solidFill>
                  <a:srgbClr val="000090"/>
                </a:solidFill>
                <a:latin typeface="Myriad Pro" charset="0"/>
              </a:rPr>
              <a:t>rokov 2001- </a:t>
            </a:r>
          </a:p>
          <a:p>
            <a:r>
              <a:rPr lang="sk-SK" dirty="0">
                <a:solidFill>
                  <a:srgbClr val="000090"/>
                </a:solidFill>
                <a:latin typeface="Myriad Pro" charset="0"/>
              </a:rPr>
              <a:t> </a:t>
            </a:r>
            <a:r>
              <a:rPr lang="sk-SK" dirty="0" smtClean="0">
                <a:solidFill>
                  <a:srgbClr val="000090"/>
                </a:solidFill>
                <a:latin typeface="Myriad Pro" charset="0"/>
              </a:rPr>
              <a:t>2005</a:t>
            </a:r>
            <a:r>
              <a:rPr lang="sk-SK" dirty="0">
                <a:solidFill>
                  <a:srgbClr val="000090"/>
                </a:solidFill>
                <a:latin typeface="Myriad Pro" charset="0"/>
              </a:rPr>
              <a:t>) </a:t>
            </a:r>
          </a:p>
          <a:p>
            <a:r>
              <a:rPr lang="sk-SK" dirty="0" smtClean="0">
                <a:solidFill>
                  <a:srgbClr val="000090"/>
                </a:solidFill>
                <a:latin typeface="Myriad Pro" charset="0"/>
              </a:rPr>
              <a:t> </a:t>
            </a:r>
            <a:r>
              <a:rPr lang="sk-SK" b="1" dirty="0" smtClean="0">
                <a:solidFill>
                  <a:srgbClr val="000090"/>
                </a:solidFill>
                <a:latin typeface="Myriad Pro" charset="0"/>
              </a:rPr>
              <a:t>Predčasné </a:t>
            </a:r>
            <a:r>
              <a:rPr lang="sk-SK" b="1" dirty="0">
                <a:solidFill>
                  <a:srgbClr val="000090"/>
                </a:solidFill>
                <a:latin typeface="Myriad Pro" charset="0"/>
              </a:rPr>
              <a:t>ukončenie školskej dochádzky </a:t>
            </a:r>
            <a:r>
              <a:rPr lang="sk-SK" dirty="0">
                <a:solidFill>
                  <a:srgbClr val="000090"/>
                </a:solidFill>
                <a:latin typeface="Myriad Pro" charset="0"/>
              </a:rPr>
              <a:t>(% z populácie vo </a:t>
            </a:r>
            <a:r>
              <a:rPr lang="sk-SK" dirty="0" smtClean="0">
                <a:solidFill>
                  <a:srgbClr val="000090"/>
                </a:solidFill>
                <a:latin typeface="Myriad Pro" charset="0"/>
              </a:rPr>
              <a:t>vekovej  </a:t>
            </a:r>
          </a:p>
          <a:p>
            <a:r>
              <a:rPr lang="sk-SK" dirty="0" smtClean="0">
                <a:solidFill>
                  <a:srgbClr val="000090"/>
                </a:solidFill>
                <a:latin typeface="Myriad Pro" charset="0"/>
              </a:rPr>
              <a:t> skupine 18 </a:t>
            </a:r>
            <a:r>
              <a:rPr lang="sk-SK" dirty="0">
                <a:solidFill>
                  <a:srgbClr val="000090"/>
                </a:solidFill>
                <a:latin typeface="Myriad Pro" charset="0"/>
              </a:rPr>
              <a:t>– 24 rokov) </a:t>
            </a:r>
          </a:p>
          <a:p>
            <a:pPr eaLnBrk="1" hangingPunct="1">
              <a:buClr>
                <a:srgbClr val="12068D"/>
              </a:buClr>
            </a:pPr>
            <a:r>
              <a:rPr lang="sk-SK" altLang="sk-SK" dirty="0" smtClean="0">
                <a:solidFill>
                  <a:srgbClr val="000090"/>
                </a:solidFill>
                <a:latin typeface="Myriad Pro" charset="0"/>
              </a:rPr>
              <a:t> </a:t>
            </a:r>
            <a:endParaRPr lang="en-US" altLang="sk-SK" dirty="0">
              <a:solidFill>
                <a:srgbClr val="000090"/>
              </a:solidFill>
              <a:latin typeface="Myriad Pro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A6A6A6"/>
                </a:solidFill>
                <a:latin typeface="Myriad Pro" charset="0"/>
              </a:rPr>
              <a:t>7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55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0" y="1335088"/>
            <a:ext cx="9144000" cy="101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solidFill>
                  <a:srgbClr val="A6A6A6"/>
                </a:solidFill>
                <a:latin typeface="Myriad Pro" charset="0"/>
              </a:rPr>
              <a:t> </a:t>
            </a:r>
            <a:r>
              <a:rPr lang="sk-SK" altLang="sk-SK" sz="2800" b="1" dirty="0">
                <a:solidFill>
                  <a:srgbClr val="002060"/>
                </a:solidFill>
                <a:latin typeface="Myriad Pro" charset="0"/>
              </a:rPr>
              <a:t>Hlavné zmeny aktualizovanej Národnej stratégie regionálneho </a:t>
            </a: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rozvoja SR</a:t>
            </a:r>
            <a:endParaRPr lang="en-US" altLang="sk-SK" sz="2800" b="1" dirty="0">
              <a:solidFill>
                <a:srgbClr val="002060"/>
              </a:solidFill>
              <a:latin typeface="Myriad Pro" charset="0"/>
            </a:endParaRPr>
          </a:p>
          <a:p>
            <a:pPr algn="ctr" eaLnBrk="1" hangingPunct="1">
              <a:buClr>
                <a:srgbClr val="12068D"/>
              </a:buClr>
            </a:pPr>
            <a:endParaRPr lang="en-US" altLang="sk-SK" sz="4000" b="1" dirty="0">
              <a:solidFill>
                <a:srgbClr val="A6A6A6"/>
              </a:solidFill>
              <a:latin typeface="Myriad Pro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838200" y="2478088"/>
            <a:ext cx="7910264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000090"/>
                </a:solidFill>
                <a:latin typeface="Myriad Pro" charset="0"/>
              </a:rPr>
              <a:t>sme prispôsobili na pomery krajov a vytvorili nové merateľné ukazovatele: </a:t>
            </a:r>
          </a:p>
          <a:p>
            <a:pPr eaLnBrk="1" hangingPunct="1">
              <a:buClr>
                <a:srgbClr val="12068D"/>
              </a:buClr>
            </a:pPr>
            <a:endParaRPr lang="sk-SK" altLang="sk-SK" sz="2400" dirty="0" smtClean="0">
              <a:solidFill>
                <a:srgbClr val="000090"/>
              </a:solidFill>
              <a:latin typeface="Myriad Pro" charset="0"/>
            </a:endParaRPr>
          </a:p>
          <a:p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1. miera </a:t>
            </a: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zamestnanosti </a:t>
            </a: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(</a:t>
            </a: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vo veku 20 – 64 rokov v </a:t>
            </a: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%)</a:t>
            </a:r>
          </a:p>
          <a:p>
            <a:endParaRPr lang="sk-SK" sz="800" dirty="0" smtClean="0">
              <a:solidFill>
                <a:srgbClr val="000090"/>
              </a:solidFill>
              <a:latin typeface="Myriad Pro" charset="0"/>
            </a:endParaRPr>
          </a:p>
          <a:p>
            <a:r>
              <a:rPr lang="sk-SK" altLang="sk-SK" sz="2400" dirty="0">
                <a:solidFill>
                  <a:srgbClr val="000090"/>
                </a:solidFill>
                <a:latin typeface="Myriad Pro" charset="0"/>
              </a:rPr>
              <a:t>2. </a:t>
            </a: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v</a:t>
            </a: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ýdavky </a:t>
            </a: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na výskum a vývoj </a:t>
            </a: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(% </a:t>
            </a: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z HDP v PKS, SR</a:t>
            </a: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)</a:t>
            </a:r>
          </a:p>
          <a:p>
            <a:endParaRPr lang="sk-SK" sz="800" dirty="0" smtClean="0">
              <a:solidFill>
                <a:srgbClr val="000090"/>
              </a:solidFill>
              <a:latin typeface="Myriad Pro" charset="0"/>
            </a:endParaRPr>
          </a:p>
          <a:p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3. miera </a:t>
            </a: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vysokoškolsky vzdelanej populácie </a:t>
            </a:r>
            <a:endParaRPr lang="sk-SK" sz="2400" dirty="0" smtClean="0">
              <a:solidFill>
                <a:srgbClr val="000090"/>
              </a:solidFill>
              <a:latin typeface="Myriad Pro" charset="0"/>
            </a:endParaRPr>
          </a:p>
          <a:p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    (% </a:t>
            </a: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vo vekovej skupine 30 až 34 rokov</a:t>
            </a: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)</a:t>
            </a:r>
          </a:p>
          <a:p>
            <a:endParaRPr lang="sk-SK" sz="800" dirty="0" smtClean="0">
              <a:solidFill>
                <a:srgbClr val="000090"/>
              </a:solidFill>
              <a:latin typeface="Myriad Pro" charset="0"/>
            </a:endParaRPr>
          </a:p>
          <a:p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4. populácia </a:t>
            </a: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ohrozená chudobou a </a:t>
            </a: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sociálnym vylúčením</a:t>
            </a:r>
          </a:p>
          <a:p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 </a:t>
            </a: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   (% </a:t>
            </a: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populácie)</a:t>
            </a:r>
            <a:r>
              <a:rPr lang="sk-SK" altLang="sk-SK" sz="2400" dirty="0">
                <a:solidFill>
                  <a:srgbClr val="000090"/>
                </a:solidFill>
                <a:latin typeface="Myriad Pro" charset="0"/>
              </a:rPr>
              <a:t> </a:t>
            </a:r>
            <a:endParaRPr lang="en-US" altLang="sk-SK" sz="2400" dirty="0">
              <a:solidFill>
                <a:srgbClr val="000090"/>
              </a:solidFill>
              <a:latin typeface="Myriad Pro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A6A6A6"/>
                </a:solidFill>
                <a:latin typeface="Myriad Pro" charset="0"/>
              </a:rPr>
              <a:t>8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03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pt min navrhA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0" y="1335088"/>
            <a:ext cx="9144000" cy="101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en-US" altLang="sk-SK" sz="3200" b="1" dirty="0">
                <a:solidFill>
                  <a:srgbClr val="A6A6A6"/>
                </a:solidFill>
                <a:latin typeface="Myriad Pro" charset="0"/>
              </a:rPr>
              <a:t> </a:t>
            </a:r>
            <a:r>
              <a:rPr lang="sk-SK" altLang="sk-SK" sz="2800" b="1" dirty="0">
                <a:solidFill>
                  <a:srgbClr val="002060"/>
                </a:solidFill>
                <a:latin typeface="Myriad Pro" charset="0"/>
              </a:rPr>
              <a:t>Hlavné zmeny aktualizovanej Národnej stratégie regionálneho </a:t>
            </a:r>
            <a:r>
              <a:rPr lang="sk-SK" altLang="sk-SK" sz="2800" b="1" dirty="0" smtClean="0">
                <a:solidFill>
                  <a:srgbClr val="002060"/>
                </a:solidFill>
                <a:latin typeface="Myriad Pro" charset="0"/>
              </a:rPr>
              <a:t>rozvoja SR</a:t>
            </a:r>
            <a:endParaRPr lang="en-US" altLang="sk-SK" sz="2800" b="1" dirty="0">
              <a:solidFill>
                <a:srgbClr val="002060"/>
              </a:solidFill>
              <a:latin typeface="Myriad Pro" charset="0"/>
            </a:endParaRPr>
          </a:p>
          <a:p>
            <a:pPr algn="ctr" eaLnBrk="1" hangingPunct="1">
              <a:buClr>
                <a:srgbClr val="12068D"/>
              </a:buClr>
            </a:pPr>
            <a:endParaRPr lang="en-US" altLang="sk-SK" sz="4000" b="1" dirty="0">
              <a:solidFill>
                <a:srgbClr val="A6A6A6"/>
              </a:solidFill>
              <a:latin typeface="Myriad Pro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838200" y="2478088"/>
            <a:ext cx="7467600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12068D"/>
              </a:buClr>
            </a:pPr>
            <a:r>
              <a:rPr lang="sk-SK" altLang="sk-SK" sz="2400" dirty="0" smtClean="0">
                <a:solidFill>
                  <a:srgbClr val="000090"/>
                </a:solidFill>
                <a:latin typeface="Myriad Pro" charset="0"/>
              </a:rPr>
              <a:t>5. r</a:t>
            </a: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egionálny </a:t>
            </a: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HDP (PKS, v mil</a:t>
            </a: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.)</a:t>
            </a:r>
          </a:p>
          <a:p>
            <a:pPr eaLnBrk="1" hangingPunct="1">
              <a:buClr>
                <a:srgbClr val="12068D"/>
              </a:buClr>
            </a:pPr>
            <a:endParaRPr lang="sk-SK" sz="8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6. podiel </a:t>
            </a: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zhodnocovaného komunálneho odpadu (v </a:t>
            </a: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%)</a:t>
            </a:r>
          </a:p>
          <a:p>
            <a:pPr eaLnBrk="1" hangingPunct="1">
              <a:buClr>
                <a:srgbClr val="12068D"/>
              </a:buClr>
            </a:pPr>
            <a:endParaRPr lang="sk-SK" sz="8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7. podiel </a:t>
            </a: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obyvateľov zásobovaných z </a:t>
            </a: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verejných</a:t>
            </a:r>
          </a:p>
          <a:p>
            <a:pPr eaLnBrk="1" hangingPunct="1">
              <a:buClr>
                <a:srgbClr val="12068D"/>
              </a:buClr>
            </a:pP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 </a:t>
            </a: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   vodovodov (v </a:t>
            </a: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%) </a:t>
            </a:r>
            <a:endParaRPr lang="sk-SK" sz="24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sk-SK" sz="8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8. podiel </a:t>
            </a: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obyvateľov napojených na verejnú </a:t>
            </a:r>
            <a:endParaRPr lang="sk-SK" sz="2400" dirty="0" smtClean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 </a:t>
            </a: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   kanalizačnú sieť </a:t>
            </a: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(v </a:t>
            </a: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%)</a:t>
            </a:r>
          </a:p>
          <a:p>
            <a:pPr eaLnBrk="1" hangingPunct="1">
              <a:buClr>
                <a:srgbClr val="12068D"/>
              </a:buClr>
            </a:pPr>
            <a:endParaRPr lang="sk-SK" sz="800" dirty="0" smtClean="0">
              <a:solidFill>
                <a:srgbClr val="000090"/>
              </a:solidFill>
              <a:latin typeface="Myriad Pro" charset="0"/>
            </a:endParaRPr>
          </a:p>
          <a:p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9. produkcia </a:t>
            </a: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tuhých emisií </a:t>
            </a: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(</a:t>
            </a: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v tonách</a:t>
            </a: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)</a:t>
            </a:r>
          </a:p>
          <a:p>
            <a:endParaRPr lang="sk-SK" sz="800" dirty="0" smtClean="0">
              <a:solidFill>
                <a:srgbClr val="000090"/>
              </a:solidFill>
              <a:latin typeface="Myriad Pro" charset="0"/>
            </a:endParaRPr>
          </a:p>
          <a:p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10. produkcia </a:t>
            </a: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oxidu uhoľnatého </a:t>
            </a:r>
            <a:r>
              <a:rPr lang="sk-SK" sz="2400" dirty="0" smtClean="0">
                <a:solidFill>
                  <a:srgbClr val="000090"/>
                </a:solidFill>
                <a:latin typeface="Myriad Pro" charset="0"/>
              </a:rPr>
              <a:t>(</a:t>
            </a:r>
            <a:r>
              <a:rPr lang="sk-SK" sz="2400" dirty="0">
                <a:solidFill>
                  <a:srgbClr val="000090"/>
                </a:solidFill>
                <a:latin typeface="Myriad Pro" charset="0"/>
              </a:rPr>
              <a:t>v tonách)</a:t>
            </a:r>
            <a:endParaRPr lang="sk-SK" altLang="sk-SK" sz="2400" dirty="0">
              <a:solidFill>
                <a:srgbClr val="000090"/>
              </a:solidFill>
              <a:latin typeface="Myriad Pro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buClr>
                <a:srgbClr val="12068D"/>
              </a:buClr>
            </a:pPr>
            <a:r>
              <a:rPr lang="sk-SK" altLang="sk-SK" sz="2400" b="1" dirty="0" smtClean="0">
                <a:solidFill>
                  <a:srgbClr val="A6A6A6"/>
                </a:solidFill>
                <a:latin typeface="Myriad Pro" charset="0"/>
              </a:rPr>
              <a:t>9</a:t>
            </a:r>
            <a:endParaRPr lang="en-US" altLang="sk-SK" sz="2400" b="1" dirty="0">
              <a:solidFill>
                <a:srgbClr val="A6A6A6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>
              <a:buClr>
                <a:srgbClr val="12068D"/>
              </a:buClr>
              <a:buFont typeface="Arial" charset="0"/>
              <a:buChar char="•"/>
            </a:pPr>
            <a:endParaRPr lang="en-US" altLang="sk-SK" sz="2000" dirty="0">
              <a:solidFill>
                <a:srgbClr val="00009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4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árnik">
  <a:themeElements>
    <a:clrScheme name="Lekárnik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árnik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ár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1041</TotalTime>
  <Words>801</Words>
  <Application>Microsoft Office PowerPoint</Application>
  <PresentationFormat>Prezentácia na obrazovke (4:3)</PresentationFormat>
  <Paragraphs>220</Paragraphs>
  <Slides>22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3" baseType="lpstr">
      <vt:lpstr>Lekárnik</vt:lpstr>
      <vt:lpstr>Národná stratégia regionálneho rozvoja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Národná stratégia regionálneho rozvoja </dc:title>
  <dc:creator>Švec2, Jozef</dc:creator>
  <cp:lastModifiedBy>Švec2, Jozef</cp:lastModifiedBy>
  <cp:revision>74</cp:revision>
  <dcterms:created xsi:type="dcterms:W3CDTF">2014-09-19T09:41:57Z</dcterms:created>
  <dcterms:modified xsi:type="dcterms:W3CDTF">2014-10-01T10:02:26Z</dcterms:modified>
</cp:coreProperties>
</file>