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4" r:id="rId3"/>
  </p:sldMasterIdLst>
  <p:notesMasterIdLst>
    <p:notesMasterId r:id="rId21"/>
  </p:notesMasterIdLst>
  <p:sldIdLst>
    <p:sldId id="256" r:id="rId4"/>
    <p:sldId id="312" r:id="rId5"/>
    <p:sldId id="345" r:id="rId6"/>
    <p:sldId id="338" r:id="rId7"/>
    <p:sldId id="306" r:id="rId8"/>
    <p:sldId id="349" r:id="rId9"/>
    <p:sldId id="305" r:id="rId10"/>
    <p:sldId id="318" r:id="rId11"/>
    <p:sldId id="376" r:id="rId12"/>
    <p:sldId id="377" r:id="rId13"/>
    <p:sldId id="368" r:id="rId14"/>
    <p:sldId id="366" r:id="rId15"/>
    <p:sldId id="372" r:id="rId16"/>
    <p:sldId id="373" r:id="rId17"/>
    <p:sldId id="374" r:id="rId18"/>
    <p:sldId id="375" r:id="rId19"/>
    <p:sldId id="378" r:id="rId20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765"/>
    <a:srgbClr val="A2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31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8F86EA-8D40-4CC9-9C04-1061B2757D16}" type="datetimeFigureOut">
              <a:rPr lang="hu-HU"/>
              <a:pPr>
                <a:defRPr/>
              </a:pPr>
              <a:t>2014.05.23.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99012-6F72-4492-86A1-D7C4FAA195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07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9012-6F72-4492-86A1-D7C4FAA195A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9012-6F72-4492-86A1-D7C4FAA195A5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7" y="4572113"/>
            <a:ext cx="5431846" cy="53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</a:pPr>
            <a:endParaRPr lang="en-GB" sz="8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C3A2-4209-4F4F-9B44-C250B4482200}" type="datetimeFigureOut">
              <a:rPr lang="hu-HU"/>
              <a:pPr>
                <a:defRPr/>
              </a:pPr>
              <a:t>2014.05.23.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F2A033A-0347-4954-B691-DBE79A87024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35B037-6E8E-4AE0-8D08-52F1E8E0D910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AF00-5047-4E0B-AEBD-5FEA960395F6}" type="datetimeFigureOut">
              <a:rPr lang="hu-HU"/>
              <a:pPr>
                <a:defRPr/>
              </a:pPr>
              <a:t>2014.05.23.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373E-3A5A-4D20-A961-F2A4FD219672}" type="datetimeFigureOut">
              <a:rPr lang="hu-HU"/>
              <a:pPr>
                <a:defRPr/>
              </a:pPr>
              <a:t>2014.05.23.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C2EC-0802-4D05-8DAD-4A7A3DCE37EF}" type="datetimeFigureOut">
              <a:rPr lang="hu-HU"/>
              <a:pPr>
                <a:defRPr/>
              </a:pPr>
              <a:t>2014.05.23.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865D-2534-467A-BF2F-DE7CBCD1E9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044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3FAC-DFCC-430F-A842-489CBE10FCC3}" type="datetime1">
              <a:rPr lang="hu-HU"/>
              <a:pPr>
                <a:defRPr/>
              </a:pPr>
              <a:t>2014.05.23.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CB48-0E44-4E85-9168-BCFC76C49F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3579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AF00-5047-4E0B-AEBD-5FEA960395F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2014.05.23.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373E-3A5A-4D20-A961-F2A4FD21967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2014.05.23.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C2EC-0802-4D05-8DAD-4A7A3DCE37EF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2014.05.23.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9F27E-DBF7-44C9-BA24-97C4123163B3}" type="datetimeFigureOut">
              <a:rPr lang="hu-HU"/>
              <a:pPr>
                <a:defRPr/>
              </a:pPr>
              <a:t>2014.05.23.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7D641-F06A-422E-8009-A5D70DFDE4E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D2FBF-F3E5-401C-A19C-B3E9F2D4F590}" type="datetimeFigureOut">
              <a:rPr lang="hu-HU"/>
              <a:pPr>
                <a:defRPr/>
              </a:pPr>
              <a:t>2014.05.23.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ECA318-670A-4F4E-8DDA-CA330BFE23A2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1" r:id="rId4"/>
    <p:sldLayoutId id="214748367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D2FBF-F3E5-401C-A19C-B3E9F2D4F5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2014.05.23.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ECA318-670A-4F4E-8DDA-CA330BFE23A2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hu/url?sa=i&amp;rct=j&amp;q=&amp;esrc=s&amp;frm=1&amp;source=images&amp;cd=&amp;cad=rja&amp;docid=j5Zh2xx6Rqm1nM&amp;tbnid=WQGq6BjjOwLRCM:&amp;ved=0CAUQjRw&amp;url=http://www.ecoresearch.hu/&amp;ei=aax4UpG0F8qRtQbe8oGgDA&amp;bvm=bv.55980276,d.bGE&amp;psig=AFQjCNE8q5k0abnAFhjis0E5Vh4zhuCTPw&amp;ust=1383726516274897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hu/url?sa=i&amp;rct=j&amp;q=&amp;esrc=s&amp;frm=1&amp;source=images&amp;cd=&amp;cad=rja&amp;docid=C6oou4KTKd-JXM&amp;tbnid=vKOmP_d7fwGT5M:&amp;ved=0CAUQjRw&amp;url=http://www.fragilestates.org/&amp;ei=ca54UvDCB4SWtAbC54HACQ&amp;bvm=bv.55980276,d.bGE&amp;psig=AFQjCNE8q5k0abnAFhjis0E5Vh4zhuCTPw&amp;ust=1383726516274897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u/url?sa=i&amp;rct=j&amp;q=&amp;esrc=s&amp;frm=1&amp;source=images&amp;cd=&amp;cad=rja&amp;docid=BxOC8CO18j1VaM&amp;tbnid=GhH8OdhZ6TTWRM:&amp;ved=0CAUQjRw&amp;url=http://www.parlament.hu/fotitkar/mukodes.htm&amp;ei=Of13UtWXA8uY0AXNoIGgAQ&amp;psig=AFQjCNFtSOhgr62fDxdijiwsBqajR2LqIw&amp;ust=138368168502857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u/url?sa=i&amp;rct=j&amp;q=&amp;esrc=s&amp;frm=1&amp;source=images&amp;cd=&amp;cad=rja&amp;uact=8&amp;docid=-ECVeOi-DvmKfM&amp;tbnid=MCz4UWDuzHdl5M:&amp;ved=0CAUQjRw&amp;url=http%3A%2F%2Fbelsoseg.blog.hu%2F2010%2F08%2F21%2Fmozgasba_lendul_a_ponton_ugye&amp;ei=ytt-U_nTNKi70QXQw4HYDg&amp;bvm=bv.67720277,d.ZGU&amp;psig=AFQjCNHUoVTwaWdofQS_8u6OEWxetdJOyA&amp;ust=140090910509805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u/url?sa=i&amp;rct=j&amp;q=&amp;esrc=s&amp;frm=1&amp;source=images&amp;cd=&amp;cad=rja&amp;docid=eTMRVJYAg2J8BM&amp;tbnid=W1rzk-5mGjFdnM:&amp;ved=0CAUQjRw&amp;url=http://vastagbor.blog.hu/2011/03/01/a_szell_orban_csomag&amp;ei=kQJ4UqKBLIrBtAaQpICIBA&amp;bvm=bv.55819444,d.Yms&amp;psig=AFQjCNHOERAKEn8PF_61gS8uqSOen287mA&amp;ust=138368304717733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slideLayout" Target="../slideLayouts/slideLayout5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oleObject" Target="../embeddings/oleObject1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u/url?sa=i&amp;rct=j&amp;q=&amp;esrc=s&amp;frm=1&amp;source=images&amp;cd=&amp;cad=rja&amp;uact=8&amp;docid=OxSJog413Gph6M&amp;tbnid=fWI2i7eNOyrGTM:&amp;ved=0CAUQjRw&amp;url=http%3A%2F%2Fwww.szeretlekmagyarorszag.hu%2Fuj-vonat-erkezett-a-mav-hoz%2F&amp;ei=fN1-U9jAN6X00gXv54GYBQ&amp;bvm=bv.67720277,d.ZGU&amp;psig=AFQjCNFcWuwqtjcc_7PFmlAvWEBzo0x33Q&amp;ust=1400909559049660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közösségi közlekedést érintő kormányzati intézkedések áttekintése</a:t>
            </a:r>
            <a:endParaRPr lang="hu-HU" sz="2800" b="1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5168032"/>
            <a:ext cx="6400800" cy="1357312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Dr. Kerékgyártó János Főosztályvezető</a:t>
            </a:r>
          </a:p>
          <a:p>
            <a:pPr eaLnBrk="1" hangingPunct="1"/>
            <a:r>
              <a:rPr lang="hu-HU" dirty="0" smtClean="0"/>
              <a:t>Nemzeti Fejlesztési Minisztérium, Közlekedési Szolgáltatások Főosztálya</a:t>
            </a:r>
          </a:p>
          <a:p>
            <a:pPr eaLnBrk="1" hangingPunct="1"/>
            <a:r>
              <a:rPr lang="hu-HU" dirty="0" smtClean="0"/>
              <a:t>Debrecen, 2014. május 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141277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Járműrekonstrukciós </a:t>
            </a:r>
            <a:r>
              <a:rPr lang="hu-HU" b="1" dirty="0" smtClean="0">
                <a:solidFill>
                  <a:schemeClr val="tx2"/>
                </a:solidFill>
              </a:rPr>
              <a:t>program </a:t>
            </a:r>
            <a:r>
              <a:rPr lang="hu-HU" b="1" dirty="0" smtClean="0">
                <a:solidFill>
                  <a:schemeClr val="tx2"/>
                </a:solidFill>
              </a:rPr>
              <a:t>beindítása a helyközi autóbuszo</a:t>
            </a:r>
            <a:r>
              <a:rPr lang="hu-HU" b="1" dirty="0" smtClean="0">
                <a:solidFill>
                  <a:schemeClr val="tx2"/>
                </a:solidFill>
              </a:rPr>
              <a:t>s közlekedésben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150 új korszerű autóbusz Budapest agglomerációjá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7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286" y="1412776"/>
            <a:ext cx="903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Új szabályozás a közösségi közlekedés </a:t>
            </a:r>
            <a:r>
              <a:rPr lang="hu-HU" b="1" dirty="0" err="1" smtClean="0">
                <a:solidFill>
                  <a:schemeClr val="tx2"/>
                </a:solidFill>
              </a:rPr>
              <a:t>IT-ban</a:t>
            </a:r>
            <a:r>
              <a:rPr lang="hu-HU" b="1" dirty="0" smtClean="0">
                <a:solidFill>
                  <a:schemeClr val="tx2"/>
                </a:solidFill>
              </a:rPr>
              <a:t> (</a:t>
            </a:r>
            <a:r>
              <a:rPr lang="hu-HU" b="1" dirty="0">
                <a:solidFill>
                  <a:schemeClr val="tx2"/>
                </a:solidFill>
              </a:rPr>
              <a:t>123/2014. (IV. 10.) Korm. </a:t>
            </a:r>
            <a:r>
              <a:rPr lang="hu-HU" b="1" dirty="0" smtClean="0">
                <a:solidFill>
                  <a:schemeClr val="tx2"/>
                </a:solidFill>
              </a:rPr>
              <a:t>rendelet</a:t>
            </a:r>
            <a:r>
              <a:rPr lang="hu-HU" b="1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7"/>
            <a:ext cx="6840760" cy="458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9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141277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Az akadálymentesítést szolgáló fejlesztések előmozdítása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kerekgyarto.janos\Desktop\Új ké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7877"/>
            <a:ext cx="3024336" cy="4283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zövegdoboz 3"/>
          <p:cNvSpPr txBox="1"/>
          <p:nvPr/>
        </p:nvSpPr>
        <p:spPr>
          <a:xfrm>
            <a:off x="3923928" y="2924944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 algn="just"/>
            <a:r>
              <a:rPr lang="hu-HU" dirty="0" smtClean="0"/>
              <a:t>2013. január 1-től kötelezettség a beruházások tekintetében a személyszállítási törvény alapján</a:t>
            </a:r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r>
              <a:rPr lang="hu-HU" dirty="0" smtClean="0">
                <a:hlinkClick r:id="rId3" action="ppaction://hlinkfile"/>
              </a:rPr>
              <a:t>http</a:t>
            </a:r>
            <a:r>
              <a:rPr lang="hu-HU" dirty="0">
                <a:hlinkClick r:id="rId3" action="ppaction://hlinkfile"/>
              </a:rPr>
              <a:t>://www.kormany.hu/hu/nemzeti-fejlesztesi-miniszterium/infrastrukturaert-elelos-allamtitkarsag/hirek/utmutato-a-kozforgalmu-szemelyszallitas-akadalymentesitesenek-szabalyairol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871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908566" y="1376038"/>
            <a:ext cx="7623874" cy="480281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hu-HU" sz="2700" b="1" dirty="0" smtClean="0">
              <a:solidFill>
                <a:srgbClr val="A69765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hu-HU" sz="2700" b="1" dirty="0">
              <a:solidFill>
                <a:srgbClr val="A69765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hu-HU" sz="2700" b="1" dirty="0">
              <a:solidFill>
                <a:srgbClr val="A69765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hu-HU" sz="4000" b="1" kern="0" spc="500" dirty="0" smtClean="0">
              <a:solidFill>
                <a:srgbClr val="A697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hu-HU" sz="4000" b="1" kern="0" spc="500" dirty="0" smtClean="0">
                <a:solidFill>
                  <a:srgbClr val="A69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JÖVŐBENI </a:t>
            </a:r>
            <a:r>
              <a:rPr lang="hu-HU" sz="4000" b="1" kern="0" spc="500" dirty="0" smtClean="0">
                <a:solidFill>
                  <a:srgbClr val="A69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FELADATOK</a:t>
            </a:r>
            <a:endParaRPr lang="hu-HU" sz="4000" b="1" kern="0" spc="500" dirty="0">
              <a:solidFill>
                <a:srgbClr val="A697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8" y="1340768"/>
            <a:ext cx="4608512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u-HU" b="1" dirty="0" smtClean="0"/>
              <a:t>1. A közösségi közlekedés folyamatos működtetéséhez és fejlesztéséhez szükséges források biztosítása: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A nagyvállalatok (BKV, MÁV) adósságállományának a rendezése, „elkoptatása”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Az országos, regionális és elővárosi közlekedés finanszírozása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A helyi közlekedés finanszírozása figyelemmel a Főváros és  a megyei jogú városok igényeire</a:t>
            </a:r>
          </a:p>
          <a:p>
            <a:endParaRPr lang="hu-HU" dirty="0" smtClean="0"/>
          </a:p>
          <a:p>
            <a:r>
              <a:rPr lang="hu-HU" b="1" dirty="0"/>
              <a:t>2</a:t>
            </a:r>
            <a:r>
              <a:rPr lang="hu-HU" b="1" dirty="0" smtClean="0"/>
              <a:t>. A közlekedési nagyvállalatok szerkezeti korszerűsítése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Foglakoztatási célok figyelembe vétele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A méretgazdaságosságból fakadó lehetőségek kiaknázása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42" y="2204864"/>
            <a:ext cx="3929553" cy="319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3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1773971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/>
              <a:t>3. A közlekedési szolgáltatók járműállományának és infrastruktúrájának megújítása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A járműfejlesztéssel kapcsolatos feladat összefüggésben áll a hazai iparpolitikai célokkal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kulcskérdés a fejlesztési források megfelelő allokációja </a:t>
            </a:r>
            <a:r>
              <a:rPr lang="hu-HU" dirty="0" smtClean="0">
                <a:solidFill>
                  <a:srgbClr val="FF0000"/>
                </a:solidFill>
              </a:rPr>
              <a:t>(2014-2020 IKOP!)</a:t>
            </a:r>
          </a:p>
          <a:p>
            <a:pPr algn="just"/>
            <a:endParaRPr lang="hu-HU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hu-HU" b="1" dirty="0" smtClean="0"/>
              <a:t> </a:t>
            </a:r>
            <a:r>
              <a:rPr lang="hu-HU" b="1" dirty="0"/>
              <a:t>Az intelligens közlekedési megoldások elterjesztése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hu-HU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hu-HU" b="1" dirty="0" smtClean="0"/>
              <a:t> </a:t>
            </a:r>
            <a:r>
              <a:rPr lang="hu-HU" b="1" dirty="0"/>
              <a:t>Az akadálymentes közlekedési rendszerek és hálózatok </a:t>
            </a:r>
            <a:r>
              <a:rPr lang="hu-HU" b="1" dirty="0" smtClean="0"/>
              <a:t>kiépítése</a:t>
            </a:r>
            <a:endParaRPr lang="hu-HU" dirty="0" smtClean="0"/>
          </a:p>
        </p:txBody>
      </p:sp>
      <p:pic>
        <p:nvPicPr>
          <p:cNvPr id="2050" name="Picture 2" descr="http://www.ecoresearch.hu/images/fejlesztes_alat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4324"/>
            <a:ext cx="34099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1773971"/>
            <a:ext cx="41764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/>
              <a:t>4</a:t>
            </a:r>
            <a:r>
              <a:rPr lang="hu-HU" b="1" dirty="0" smtClean="0"/>
              <a:t>. A megkezdett folyamatok befejezése és felkészülés a piacnyitásra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/>
              <a:t>b</a:t>
            </a:r>
            <a:r>
              <a:rPr lang="hu-HU" dirty="0" smtClean="0"/>
              <a:t>első és külső kényszerek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/>
              <a:t>a menetrendi, szolgáltatás-fejlesztési, </a:t>
            </a:r>
            <a:r>
              <a:rPr lang="hu-HU" dirty="0" err="1" smtClean="0"/>
              <a:t>tarifális</a:t>
            </a:r>
            <a:r>
              <a:rPr lang="hu-HU" dirty="0" smtClean="0"/>
              <a:t> intézkedések fokozatos megvalósítása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/>
              <a:t>2016. december 31  pályáztatás a közúti személyszállítási közszolgáltatások  területén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/>
              <a:t>2023 (2029?) december 31. pályáztatás a belföldi vasúti közszolgáltatások területén</a:t>
            </a:r>
          </a:p>
        </p:txBody>
      </p:sp>
      <p:pic>
        <p:nvPicPr>
          <p:cNvPr id="3076" name="Picture 4" descr="http://www.axumhq.com/wp-content/uploads/2012/10/Org-Devt-Bldg-Block-07-27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3320"/>
            <a:ext cx="3967361" cy="486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53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93407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sz="3000" b="1" dirty="0" smtClean="0">
                <a:solidFill>
                  <a:srgbClr val="A69765"/>
                </a:solidFill>
                <a:latin typeface="Arial" pitchFamily="34" charset="0"/>
                <a:cs typeface="Arial" pitchFamily="34" charset="0"/>
              </a:rPr>
              <a:t>Köszönöm a megtisztelő figyelmet!</a:t>
            </a:r>
            <a:endParaRPr lang="hu-HU" sz="3000" b="1" dirty="0">
              <a:solidFill>
                <a:srgbClr val="A6976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6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9512" y="13314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közösségi közlekedés kormányzati szempontrendszere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88024" y="3068960"/>
            <a:ext cx="1296144" cy="7920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Intézmény-rendszer</a:t>
            </a:r>
            <a:endParaRPr lang="hu-HU" sz="1600" b="1" dirty="0"/>
          </a:p>
        </p:txBody>
      </p:sp>
      <p:sp>
        <p:nvSpPr>
          <p:cNvPr id="7" name="Téglalap 6"/>
          <p:cNvSpPr/>
          <p:nvPr/>
        </p:nvSpPr>
        <p:spPr>
          <a:xfrm>
            <a:off x="4788024" y="3861048"/>
            <a:ext cx="1296144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Menetrend </a:t>
            </a:r>
            <a:r>
              <a:rPr lang="hu-HU" sz="1600" b="1" dirty="0" err="1" smtClean="0"/>
              <a:t>-hálózat</a:t>
            </a:r>
            <a:endParaRPr lang="hu-HU" sz="1600" b="1" dirty="0"/>
          </a:p>
        </p:txBody>
      </p:sp>
      <p:sp>
        <p:nvSpPr>
          <p:cNvPr id="9" name="Téglalap 8"/>
          <p:cNvSpPr/>
          <p:nvPr/>
        </p:nvSpPr>
        <p:spPr>
          <a:xfrm>
            <a:off x="4788024" y="4653136"/>
            <a:ext cx="1296144" cy="7920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Tarifa - finanszírozás </a:t>
            </a:r>
            <a:endParaRPr lang="hu-HU" sz="1600" b="1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07504" y="3212976"/>
            <a:ext cx="2232248" cy="208823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Kormányprogram</a:t>
            </a:r>
          </a:p>
          <a:p>
            <a:pPr algn="ctr"/>
            <a:r>
              <a:rPr lang="hu-HU" sz="1600" b="1" dirty="0" smtClean="0"/>
              <a:t>Új Széchenyi Terv</a:t>
            </a:r>
          </a:p>
          <a:p>
            <a:pPr algn="ctr"/>
            <a:r>
              <a:rPr lang="hu-HU" sz="1600" b="1" dirty="0" smtClean="0"/>
              <a:t>Széll Kálmán Terv</a:t>
            </a:r>
          </a:p>
          <a:p>
            <a:pPr algn="ctr"/>
            <a:endParaRPr lang="hu-H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Sávnyíl 20"/>
          <p:cNvSpPr/>
          <p:nvPr/>
        </p:nvSpPr>
        <p:spPr>
          <a:xfrm>
            <a:off x="2483768" y="3573016"/>
            <a:ext cx="2160240" cy="1476164"/>
          </a:xfrm>
          <a:prstGeom prst="chevron">
            <a:avLst>
              <a:gd name="adj" fmla="val 2227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Közösségi közlekedés</a:t>
            </a:r>
          </a:p>
          <a:p>
            <a:pPr algn="ctr"/>
            <a:r>
              <a:rPr lang="hu-HU" b="1" dirty="0" smtClean="0"/>
              <a:t>szakpolitika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" name="Jobb oldali kapcsos zárójel 22"/>
          <p:cNvSpPr/>
          <p:nvPr/>
        </p:nvSpPr>
        <p:spPr>
          <a:xfrm>
            <a:off x="6228184" y="2780928"/>
            <a:ext cx="864096" cy="288032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7164288" y="3212976"/>
            <a:ext cx="1728192" cy="208823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Szabályozási keretrendszer – új személyszállítási törvény</a:t>
            </a:r>
          </a:p>
          <a:p>
            <a:pPr algn="ctr"/>
            <a:endParaRPr lang="hu-H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Sávnyíl 11"/>
          <p:cNvSpPr/>
          <p:nvPr/>
        </p:nvSpPr>
        <p:spPr>
          <a:xfrm>
            <a:off x="107504" y="1988840"/>
            <a:ext cx="6552728" cy="64807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Közlekedési Stratégia (NKS)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Sávnyíl 10"/>
          <p:cNvSpPr/>
          <p:nvPr/>
        </p:nvSpPr>
        <p:spPr>
          <a:xfrm>
            <a:off x="2339752" y="5805264"/>
            <a:ext cx="6552728" cy="64807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Fejlesztési projektek (KÖZOP, IKOP)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179512" y="1268760"/>
            <a:ext cx="8106668" cy="792088"/>
          </a:xfrm>
        </p:spPr>
        <p:txBody>
          <a:bodyPr>
            <a:noAutofit/>
          </a:bodyPr>
          <a:lstStyle/>
          <a:p>
            <a:pPr lvl="0"/>
            <a:r>
              <a:rPr lang="hu-HU" sz="2400" b="1" dirty="0" smtClean="0">
                <a:solidFill>
                  <a:schemeClr val="tx2"/>
                </a:solidFill>
              </a:rPr>
              <a:t>A személyszállítások teljes jogi hátterének újraszabályozása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pPr>
              <a:buFont typeface="Wingdings" pitchFamily="2" charset="2"/>
              <a:buChar char="Ø"/>
            </a:pPr>
            <a:endParaRPr lang="hu-HU" sz="1600" dirty="0" smtClean="0"/>
          </a:p>
          <a:p>
            <a:pPr>
              <a:buFont typeface="Wingdings" pitchFamily="2" charset="2"/>
              <a:buChar char="Ø"/>
            </a:pPr>
            <a:endParaRPr lang="hu-HU" sz="1600" dirty="0" smtClean="0"/>
          </a:p>
          <a:p>
            <a:pPr eaLnBrk="1" hangingPunct="1"/>
            <a:endParaRPr lang="hu-HU" sz="1600" b="1" dirty="0" smtClean="0">
              <a:latin typeface="Arial" charset="0"/>
              <a:cs typeface="Arial" charset="0"/>
            </a:endParaRPr>
          </a:p>
        </p:txBody>
      </p:sp>
      <p:pic>
        <p:nvPicPr>
          <p:cNvPr id="4100" name="Picture 4" descr="http://www.parlament.hu/pairhelp/img/im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60162" cy="41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arlament.hu/pairhelp/img/im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2" y="2141240"/>
            <a:ext cx="6460162" cy="41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idx="13"/>
          </p:nvPr>
        </p:nvSpPr>
        <p:spPr>
          <a:xfrm>
            <a:off x="179512" y="1268760"/>
            <a:ext cx="8106668" cy="792088"/>
          </a:xfrm>
        </p:spPr>
        <p:txBody>
          <a:bodyPr>
            <a:noAutofit/>
          </a:bodyPr>
          <a:lstStyle/>
          <a:p>
            <a:pPr lvl="0"/>
            <a:r>
              <a:rPr lang="hu-HU" sz="2400" b="1" dirty="0" smtClean="0">
                <a:solidFill>
                  <a:schemeClr val="tx2"/>
                </a:solidFill>
              </a:rPr>
              <a:t>Szolgáltatások és árrendszer szegmentálása, piaci modellek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pPr>
              <a:buFont typeface="Wingdings" pitchFamily="2" charset="2"/>
              <a:buChar char="Ø"/>
            </a:pPr>
            <a:endParaRPr lang="hu-HU" sz="1600" dirty="0" smtClean="0"/>
          </a:p>
          <a:p>
            <a:pPr>
              <a:buFont typeface="Wingdings" pitchFamily="2" charset="2"/>
              <a:buChar char="Ø"/>
            </a:pPr>
            <a:endParaRPr lang="hu-HU" sz="1600" dirty="0" smtClean="0"/>
          </a:p>
          <a:p>
            <a:pPr eaLnBrk="1" hangingPunct="1"/>
            <a:endParaRPr lang="hu-HU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95536" y="6093296"/>
            <a:ext cx="4464496" cy="620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Fokozatosság elve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kep.index.hu/1/0/163/1634/16346/1634681_9bb7c86fa69b4c91182ee62047599fb4_w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8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idx="13"/>
          </p:nvPr>
        </p:nvSpPr>
        <p:spPr>
          <a:xfrm>
            <a:off x="251521" y="1268760"/>
            <a:ext cx="8106668" cy="1143000"/>
          </a:xfrm>
        </p:spPr>
        <p:txBody>
          <a:bodyPr>
            <a:noAutofit/>
          </a:bodyPr>
          <a:lstStyle/>
          <a:p>
            <a:pPr lvl="0"/>
            <a:r>
              <a:rPr lang="hu-HU" sz="2000" b="1" dirty="0" smtClean="0">
                <a:solidFill>
                  <a:schemeClr val="tx2"/>
                </a:solidFill>
              </a:rPr>
              <a:t>Közlekedési munkamegosztás </a:t>
            </a:r>
            <a:r>
              <a:rPr lang="hu-HU" sz="2000" b="1" dirty="0" smtClean="0">
                <a:solidFill>
                  <a:schemeClr val="tx2"/>
                </a:solidFill>
              </a:rPr>
              <a:t>meghatározása: </a:t>
            </a:r>
            <a:r>
              <a:rPr lang="hu-HU" sz="2000" b="1" dirty="0" smtClean="0">
                <a:solidFill>
                  <a:schemeClr val="tx2"/>
                </a:solidFill>
              </a:rPr>
              <a:t>menetrend – hálózat</a:t>
            </a:r>
          </a:p>
          <a:p>
            <a:pPr lvl="0"/>
            <a:endParaRPr lang="hu-HU" sz="1800" b="1" dirty="0" smtClean="0">
              <a:solidFill>
                <a:schemeClr val="tx2"/>
              </a:solidFill>
            </a:endParaRPr>
          </a:p>
          <a:p>
            <a:endParaRPr lang="hu-HU" sz="1600" dirty="0" smtClean="0"/>
          </a:p>
          <a:p>
            <a:endParaRPr lang="hu-HU" sz="1600" dirty="0" smtClean="0"/>
          </a:p>
          <a:p>
            <a:pPr lvl="0"/>
            <a:endParaRPr lang="hu-HU" sz="1600" dirty="0" smtClean="0"/>
          </a:p>
          <a:p>
            <a:pPr eaLnBrk="1" hangingPunct="1"/>
            <a:endParaRPr lang="hu-HU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9512" y="1916832"/>
            <a:ext cx="5040560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Vasúti közlekedés: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dirty="0" smtClean="0"/>
              <a:t>Jelenlegi hálózatok és kapacitás fenntartása (7700 km)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dirty="0" smtClean="0"/>
              <a:t>prioritás az elővárosi és távolsági közlekedésben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Közúti személyszállítás: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dirty="0" smtClean="0"/>
              <a:t>ráhordó/elhordó funkciók, kapacitás-kiegészítés,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dirty="0" smtClean="0"/>
              <a:t>meghatározó szerep a regionális közlekedésben, alapellátás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Városi elővárosi közlekedés: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dirty="0" smtClean="0"/>
              <a:t>Integrált közlekedési rendszerek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827584" y="6165304"/>
            <a:ext cx="7632848" cy="57606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A vasút prioritása, </a:t>
            </a:r>
            <a:r>
              <a:rPr lang="hu-HU" b="1" dirty="0" err="1" smtClean="0"/>
              <a:t>alágazatok</a:t>
            </a:r>
            <a:r>
              <a:rPr lang="hu-HU" b="1" dirty="0" smtClean="0"/>
              <a:t> összehangolása, szolgáltatások szegmentálása</a:t>
            </a:r>
            <a:endParaRPr lang="hu-H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489176" cy="35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idx="13"/>
          </p:nvPr>
        </p:nvSpPr>
        <p:spPr>
          <a:xfrm>
            <a:off x="569788" y="1268760"/>
            <a:ext cx="8106668" cy="792088"/>
          </a:xfrm>
        </p:spPr>
        <p:txBody>
          <a:bodyPr>
            <a:noAutofit/>
          </a:bodyPr>
          <a:lstStyle/>
          <a:p>
            <a:pPr lvl="0" algn="ctr"/>
            <a:r>
              <a:rPr lang="hu-HU" sz="2400" b="1" dirty="0" smtClean="0">
                <a:solidFill>
                  <a:schemeClr val="tx2"/>
                </a:solidFill>
              </a:rPr>
              <a:t>Pénzügyi és működési hatékonyságot növelő intézkedések </a:t>
            </a:r>
            <a:r>
              <a:rPr lang="hu-HU" sz="2400" b="1" dirty="0" smtClean="0">
                <a:solidFill>
                  <a:schemeClr val="tx2"/>
                </a:solidFill>
              </a:rPr>
              <a:t>a közösségi közlekedésben</a:t>
            </a:r>
          </a:p>
          <a:p>
            <a:pPr algn="ctr"/>
            <a:endParaRPr lang="hu-HU" sz="1600" dirty="0" smtClean="0"/>
          </a:p>
          <a:p>
            <a:pPr algn="ctr"/>
            <a:endParaRPr lang="hu-HU" sz="1600" dirty="0" smtClean="0"/>
          </a:p>
          <a:p>
            <a:pPr algn="ctr">
              <a:buFont typeface="Wingdings" pitchFamily="2" charset="2"/>
              <a:buChar char="Ø"/>
            </a:pPr>
            <a:endParaRPr lang="hu-HU" sz="1600" dirty="0" smtClean="0"/>
          </a:p>
          <a:p>
            <a:pPr algn="ctr">
              <a:buFont typeface="Wingdings" pitchFamily="2" charset="2"/>
              <a:buChar char="Ø"/>
            </a:pPr>
            <a:endParaRPr lang="hu-HU" sz="1600" dirty="0" smtClean="0"/>
          </a:p>
          <a:p>
            <a:pPr algn="ctr" eaLnBrk="1" hangingPunct="1"/>
            <a:endParaRPr lang="hu-HU" sz="1600" b="1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 descr="http://vastagbor.blog.hu/media/image/2011/03/ter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70" y="2276872"/>
            <a:ext cx="598292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8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idx="13"/>
          </p:nvPr>
        </p:nvSpPr>
        <p:spPr>
          <a:xfrm>
            <a:off x="179512" y="1196752"/>
            <a:ext cx="8106668" cy="792088"/>
          </a:xfrm>
        </p:spPr>
        <p:txBody>
          <a:bodyPr>
            <a:noAutofit/>
          </a:bodyPr>
          <a:lstStyle/>
          <a:p>
            <a:pPr lvl="0"/>
            <a:r>
              <a:rPr lang="hu-HU" sz="2400" b="1" dirty="0" smtClean="0">
                <a:solidFill>
                  <a:schemeClr val="tx2"/>
                </a:solidFill>
              </a:rPr>
              <a:t>Tarifa-rendszer átalakítása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pPr>
              <a:buFont typeface="Wingdings" pitchFamily="2" charset="2"/>
              <a:buChar char="Ø"/>
            </a:pPr>
            <a:endParaRPr lang="hu-HU" sz="1600" dirty="0" smtClean="0"/>
          </a:p>
          <a:p>
            <a:pPr>
              <a:buFont typeface="Wingdings" pitchFamily="2" charset="2"/>
              <a:buChar char="Ø"/>
            </a:pPr>
            <a:endParaRPr lang="hu-HU" sz="1600" dirty="0" smtClean="0"/>
          </a:p>
          <a:p>
            <a:pPr eaLnBrk="1" hangingPunct="1"/>
            <a:endParaRPr lang="hu-HU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772816"/>
            <a:ext cx="4536504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  szakmai alapú,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politikailag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vállalható</a:t>
            </a:r>
          </a:p>
          <a:p>
            <a:pPr algn="just">
              <a:buFont typeface="Wingdings" pitchFamily="2" charset="2"/>
              <a:buChar char="Ø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 átlátható,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szolgáltatási szintekhez  igazodó</a:t>
            </a:r>
          </a:p>
          <a:p>
            <a:pPr algn="just">
              <a:buFont typeface="Wingdings" pitchFamily="2" charset="2"/>
              <a:buChar char="Ø"/>
            </a:pPr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  versenyképes,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részleges  önfinanszírozást biztosító</a:t>
            </a:r>
          </a:p>
          <a:p>
            <a:pPr algn="just">
              <a:buFont typeface="Wingdings" pitchFamily="2" charset="2"/>
              <a:buChar char="Ø"/>
            </a:pPr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szociális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bevételtermelő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  kiszámítható,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rugalmas </a:t>
            </a:r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 egyszerű,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ellenőrizhető</a:t>
            </a:r>
            <a:endParaRPr lang="hu-H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251520" y="6093296"/>
            <a:ext cx="8352928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A megfelelő tarifa- és kedvezményrendszer a finanszírozás és a közlekedési munkamegosztás  kulcsa.</a:t>
            </a:r>
            <a:endParaRPr lang="hu-HU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222" y="1552937"/>
            <a:ext cx="3339226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3350" y="6094413"/>
            <a:ext cx="1152525" cy="576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/>
              <a:t>További</a:t>
            </a:r>
            <a:br>
              <a:rPr lang="hu-HU" sz="1200" b="1"/>
            </a:br>
            <a:r>
              <a:rPr lang="hu-HU" sz="1200" b="1"/>
              <a:t> társaságok</a:t>
            </a:r>
            <a:endParaRPr lang="en-GB" sz="1200" b="1"/>
          </a:p>
        </p:txBody>
      </p:sp>
      <p:sp>
        <p:nvSpPr>
          <p:cNvPr id="5" name="Ellipszis 4"/>
          <p:cNvSpPr/>
          <p:nvPr/>
        </p:nvSpPr>
        <p:spPr>
          <a:xfrm>
            <a:off x="323527" y="4797152"/>
            <a:ext cx="4392935" cy="14480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0336" name="AutoShape 1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5400000">
            <a:off x="3808413" y="2600325"/>
            <a:ext cx="647700" cy="0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0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1675" y="4005263"/>
            <a:ext cx="16557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/>
              <a:t>MÁV  Zrt.</a:t>
            </a:r>
            <a:endParaRPr lang="en-GB" sz="1200" b="1"/>
          </a:p>
        </p:txBody>
      </p:sp>
      <p:sp>
        <p:nvSpPr>
          <p:cNvPr id="2560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2950" y="5229225"/>
            <a:ext cx="10922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/>
              <a:t>GÉPÉSZET</a:t>
            </a:r>
            <a:endParaRPr lang="en-GB" sz="1200" b="1"/>
          </a:p>
        </p:txBody>
      </p:sp>
      <p:sp>
        <p:nvSpPr>
          <p:cNvPr id="2560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6138" y="5229225"/>
            <a:ext cx="10810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/>
              <a:t>TRAKCIÓ</a:t>
            </a:r>
            <a:endParaRPr lang="en-GB" sz="1200" b="1"/>
          </a:p>
        </p:txBody>
      </p:sp>
      <p:sp>
        <p:nvSpPr>
          <p:cNvPr id="2560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82975" y="5229225"/>
            <a:ext cx="10810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/>
              <a:t>MÁV START</a:t>
            </a:r>
            <a:endParaRPr lang="en-GB" sz="1200"/>
          </a:p>
        </p:txBody>
      </p:sp>
      <p:cxnSp>
        <p:nvCxnSpPr>
          <p:cNvPr id="25608" name="AutoShape 11"/>
          <p:cNvCxnSpPr>
            <a:cxnSpLocks noChangeShapeType="1"/>
            <a:stCxn id="25604" idx="2"/>
            <a:endCxn id="25606" idx="0"/>
          </p:cNvCxnSpPr>
          <p:nvPr>
            <p:custDataLst>
              <p:tags r:id="rId8"/>
            </p:custDataLst>
          </p:nvPr>
        </p:nvCxnSpPr>
        <p:spPr bwMode="auto">
          <a:xfrm rot="5400000">
            <a:off x="2403476" y="4833937"/>
            <a:ext cx="647700" cy="142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AutoShape 14"/>
          <p:cNvCxnSpPr>
            <a:cxnSpLocks noChangeShapeType="1"/>
            <a:stCxn id="25604" idx="2"/>
            <a:endCxn id="25607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3088482" y="4293393"/>
            <a:ext cx="647700" cy="1223963"/>
          </a:xfrm>
          <a:prstGeom prst="bentConnector3">
            <a:avLst>
              <a:gd name="adj1" fmla="val 49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Text Box 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13" y="1268413"/>
            <a:ext cx="91201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b="1" dirty="0" smtClean="0"/>
              <a:t>Megkezdődött a szolgáltató társaságok átalakítása</a:t>
            </a:r>
            <a:endParaRPr lang="hu-HU" sz="2000" b="1" dirty="0"/>
          </a:p>
        </p:txBody>
      </p:sp>
      <p:cxnSp>
        <p:nvCxnSpPr>
          <p:cNvPr id="25611" name="AutoShape 11"/>
          <p:cNvCxnSpPr>
            <a:cxnSpLocks noChangeShapeType="1"/>
            <a:stCxn id="25604" idx="2"/>
          </p:cNvCxnSpPr>
          <p:nvPr>
            <p:custDataLst>
              <p:tags r:id="rId11"/>
            </p:custDataLst>
          </p:nvPr>
        </p:nvCxnSpPr>
        <p:spPr bwMode="auto">
          <a:xfrm rot="5400000">
            <a:off x="1716882" y="4145756"/>
            <a:ext cx="647700" cy="1519237"/>
          </a:xfrm>
          <a:prstGeom prst="bentConnector3">
            <a:avLst>
              <a:gd name="adj1" fmla="val 49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Line 5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43113" y="490378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0341" name="Line 5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348163" y="3429000"/>
            <a:ext cx="3600450" cy="6492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14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63938" y="2492375"/>
            <a:ext cx="1152525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000"/>
              <a:t>Tulajdonos</a:t>
            </a:r>
            <a:endParaRPr lang="en-GB" sz="1000"/>
          </a:p>
        </p:txBody>
      </p:sp>
      <p:sp>
        <p:nvSpPr>
          <p:cNvPr id="140345" name="Line 5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835275" y="3429000"/>
            <a:ext cx="1439863" cy="5762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hu-HU"/>
          </a:p>
        </p:txBody>
      </p:sp>
      <p:graphicFrame>
        <p:nvGraphicFramePr>
          <p:cNvPr id="25616" name="Rectangle 2" hidden="1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think-cell Slide" r:id="rId36" imgW="0" imgH="0" progId="">
                  <p:embed/>
                </p:oleObj>
              </mc:Choice>
              <mc:Fallback>
                <p:oleObj name="think-cell Slide" r:id="rId3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43563" y="3716338"/>
            <a:ext cx="1152525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000"/>
              <a:t>Tulajdonos</a:t>
            </a:r>
            <a:endParaRPr lang="en-GB" sz="1000"/>
          </a:p>
        </p:txBody>
      </p:sp>
      <p:sp>
        <p:nvSpPr>
          <p:cNvPr id="27" name="Line 5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8163" y="3430588"/>
            <a:ext cx="1439862" cy="6477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19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22838" y="4078288"/>
            <a:ext cx="1800225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GySEV Zrt.</a:t>
            </a:r>
            <a:endParaRPr lang="en-GB" sz="1400" b="1"/>
          </a:p>
        </p:txBody>
      </p:sp>
      <p:sp>
        <p:nvSpPr>
          <p:cNvPr id="25620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84313" y="2492375"/>
            <a:ext cx="11525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000"/>
              <a:t>Közszolgáltatási szerződés</a:t>
            </a:r>
            <a:endParaRPr lang="en-GB" sz="1000"/>
          </a:p>
        </p:txBody>
      </p:sp>
      <p:sp>
        <p:nvSpPr>
          <p:cNvPr id="25622" name="Rectangle 1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19475" y="1844675"/>
            <a:ext cx="1800225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NFM</a:t>
            </a:r>
            <a:endParaRPr lang="en-GB" sz="1400" b="1"/>
          </a:p>
        </p:txBody>
      </p:sp>
      <p:sp>
        <p:nvSpPr>
          <p:cNvPr id="33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779963" y="2420938"/>
            <a:ext cx="0" cy="30956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hu-HU" dirty="0">
              <a:solidFill>
                <a:srgbClr val="FF3300"/>
              </a:solidFill>
            </a:endParaRPr>
          </a:p>
        </p:txBody>
      </p:sp>
      <p:sp>
        <p:nvSpPr>
          <p:cNvPr id="34" name="Line 5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787900" y="2492375"/>
            <a:ext cx="3168650" cy="15843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25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99100" y="2781300"/>
            <a:ext cx="11525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000"/>
              <a:t>Közszolgáltatási szerződés</a:t>
            </a:r>
            <a:endParaRPr lang="en-GB" sz="1000"/>
          </a:p>
        </p:txBody>
      </p:sp>
      <p:cxnSp>
        <p:nvCxnSpPr>
          <p:cNvPr id="38" name="Egyenes összekötő 37"/>
          <p:cNvCxnSpPr>
            <a:stCxn id="25607" idx="3"/>
            <a:endCxn id="33" idx="1"/>
          </p:cNvCxnSpPr>
          <p:nvPr/>
        </p:nvCxnSpPr>
        <p:spPr>
          <a:xfrm flipV="1">
            <a:off x="4564063" y="5516563"/>
            <a:ext cx="2159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25619" idx="1"/>
          </p:cNvCxnSpPr>
          <p:nvPr/>
        </p:nvCxnSpPr>
        <p:spPr>
          <a:xfrm rot="10800000">
            <a:off x="4779963" y="4365625"/>
            <a:ext cx="1444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628" name="Rectangle 1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64388" y="2420938"/>
            <a:ext cx="1800225" cy="5762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4 magánfuvarozó</a:t>
            </a:r>
            <a:endParaRPr lang="en-GB" sz="1400"/>
          </a:p>
        </p:txBody>
      </p:sp>
      <p:sp>
        <p:nvSpPr>
          <p:cNvPr id="42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87900" y="2492375"/>
            <a:ext cx="2376488" cy="2159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hu-HU"/>
          </a:p>
        </p:txBody>
      </p:sp>
      <p:cxnSp>
        <p:nvCxnSpPr>
          <p:cNvPr id="44" name="AutoShape 11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 rot="5400000">
            <a:off x="1043781" y="2636044"/>
            <a:ext cx="720725" cy="158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31" name="Rectangle 1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5288" y="2997200"/>
            <a:ext cx="1800225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Helyi szolgáltatók </a:t>
            </a:r>
          </a:p>
          <a:p>
            <a:pPr algn="ctr"/>
            <a:r>
              <a:rPr lang="hu-HU" sz="1400" b="1"/>
              <a:t>+ </a:t>
            </a:r>
          </a:p>
          <a:p>
            <a:pPr algn="ctr"/>
            <a:r>
              <a:rPr lang="hu-HU" sz="1400" b="1"/>
              <a:t>Komp és rév</a:t>
            </a:r>
            <a:endParaRPr lang="en-GB" sz="1400" b="1"/>
          </a:p>
        </p:txBody>
      </p:sp>
      <p:sp>
        <p:nvSpPr>
          <p:cNvPr id="25632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79388" y="2608263"/>
            <a:ext cx="1152525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000"/>
              <a:t>Tulajdonos</a:t>
            </a:r>
            <a:endParaRPr lang="en-GB" sz="1000"/>
          </a:p>
        </p:txBody>
      </p:sp>
      <p:sp>
        <p:nvSpPr>
          <p:cNvPr id="25633" name="Rectangle 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9388" y="1844675"/>
            <a:ext cx="21605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100 feletti db települési </a:t>
            </a:r>
          </a:p>
          <a:p>
            <a:pPr algn="ctr"/>
            <a:r>
              <a:rPr lang="hu-HU" sz="1400" b="1"/>
              <a:t>önkormányzat</a:t>
            </a:r>
            <a:endParaRPr lang="en-GB" sz="1400" b="1"/>
          </a:p>
        </p:txBody>
      </p:sp>
      <p:cxnSp>
        <p:nvCxnSpPr>
          <p:cNvPr id="49" name="Alak 48"/>
          <p:cNvCxnSpPr>
            <a:stCxn id="25622" idx="1"/>
            <a:endCxn id="140345" idx="0"/>
          </p:cNvCxnSpPr>
          <p:nvPr/>
        </p:nvCxnSpPr>
        <p:spPr>
          <a:xfrm rot="10800000" flipV="1">
            <a:off x="2835275" y="2133600"/>
            <a:ext cx="584200" cy="1871663"/>
          </a:xfrm>
          <a:prstGeom prst="bentConnector2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zögletes összekötő 49"/>
          <p:cNvCxnSpPr/>
          <p:nvPr/>
        </p:nvCxnSpPr>
        <p:spPr>
          <a:xfrm>
            <a:off x="2843213" y="3716338"/>
            <a:ext cx="2520950" cy="158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rot="5400000">
            <a:off x="5183982" y="3896519"/>
            <a:ext cx="36036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637" name="Text Box 2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11413" y="2933700"/>
            <a:ext cx="86518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sz="1000"/>
              <a:t>Pálya</a:t>
            </a:r>
          </a:p>
          <a:p>
            <a:pPr algn="ctr" eaLnBrk="1" hangingPunct="1"/>
            <a:r>
              <a:rPr lang="hu-HU" sz="1000"/>
              <a:t>szerződés</a:t>
            </a:r>
            <a:endParaRPr lang="en-GB" sz="1000"/>
          </a:p>
        </p:txBody>
      </p:sp>
      <p:sp>
        <p:nvSpPr>
          <p:cNvPr id="25638" name="Rectangle 1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1988" y="4078288"/>
            <a:ext cx="1800225" cy="5762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24 Volán társaság</a:t>
            </a:r>
            <a:endParaRPr lang="en-GB" sz="1400"/>
          </a:p>
        </p:txBody>
      </p:sp>
      <p:sp>
        <p:nvSpPr>
          <p:cNvPr id="25639" name="Rectangle 1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411538" y="2852738"/>
            <a:ext cx="1800225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MNV Zrt.</a:t>
            </a:r>
            <a:endParaRPr lang="en-GB" sz="1400" b="1"/>
          </a:p>
        </p:txBody>
      </p:sp>
      <p:sp>
        <p:nvSpPr>
          <p:cNvPr id="3" name="Lefelé nyíl 2"/>
          <p:cNvSpPr/>
          <p:nvPr/>
        </p:nvSpPr>
        <p:spPr>
          <a:xfrm>
            <a:off x="7740352" y="5013176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7155111" y="5589240"/>
            <a:ext cx="1593353" cy="7500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7 regionális társaság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5" name="Lefelé nyíl 44"/>
          <p:cNvSpPr/>
          <p:nvPr/>
        </p:nvSpPr>
        <p:spPr>
          <a:xfrm rot="16200000">
            <a:off x="4788024" y="5229200"/>
            <a:ext cx="432048" cy="576064"/>
          </a:xfrm>
          <a:prstGeom prst="downArrow">
            <a:avLst>
              <a:gd name="adj1" fmla="val 50000"/>
              <a:gd name="adj2" fmla="val 479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Lekerekített téglalap 45"/>
          <p:cNvSpPr/>
          <p:nvPr/>
        </p:nvSpPr>
        <p:spPr>
          <a:xfrm>
            <a:off x="5292080" y="5141516"/>
            <a:ext cx="1593353" cy="7500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STG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6796088" y="3738656"/>
            <a:ext cx="2332131" cy="1260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36770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45" grpId="0" animBg="1"/>
      <p:bldP spid="4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141277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Járműrekonstrukciós </a:t>
            </a:r>
            <a:r>
              <a:rPr lang="hu-HU" b="1" dirty="0" smtClean="0">
                <a:solidFill>
                  <a:schemeClr val="tx2"/>
                </a:solidFill>
              </a:rPr>
              <a:t>program </a:t>
            </a:r>
            <a:r>
              <a:rPr lang="hu-HU" b="1" dirty="0" smtClean="0">
                <a:solidFill>
                  <a:schemeClr val="tx2"/>
                </a:solidFill>
              </a:rPr>
              <a:t>beindítása a vasúti közlekedésben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szeretlekmagyarorszag.hu/wp-content/uploads/2014/03/IMG_7487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448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7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68rwL_eEmhXdb06_Irx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G1Y73vcEKqlPjkUKJp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e_ceupo0.YFcg9HU.O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ndRmRaKEqCoJmx37zS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ghkUG6zEenTRmNKsty9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19grRnMEOOLUpZAa4M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ghkUG6zEenTRmNKsty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ndRmRaKEqCoJmx37zS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3dOdSS9ECkrAFkfeCm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owU.rexU.sfk_RDLbu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3MIaIoakSJ0lv2C2wiB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dRoKlDU0GxerWIX6FY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tb3iHtmUiYsDT9a87mm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ndRmRaKEqCoJmx37zS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owU.rexU.sfk_RDLbu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3dOdSS9ECkrAFkfeCm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ndRmRaKEqCoJmx37zS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3MIaIoakSJ0lv2C2wi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dRoKlDU0GxerWIX6FYJ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ghkUG6zEenTRmNKsty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dRoKlDU0GxerWIX6FY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H59tyLZUizTqWt.BkAY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owU.rexU.sfk_RDLbu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3dOdSS9ECkrAFkfeCmk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dRoKlDU0GxerWIX6FY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qZQBR5UUOADvo7GDaZ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Xelp1AqEKJi5.E7.2t2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lyJM9e06uQs8A0Z5j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YyglaBSESU18RWtO5S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CL2tPAoUmCHrKoLtLm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4LCps1j0SowOazKGP8a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461</Words>
  <Application>Microsoft Office PowerPoint</Application>
  <PresentationFormat>Diavetítés a képernyőre (4:3 oldalarány)</PresentationFormat>
  <Paragraphs>120</Paragraphs>
  <Slides>17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Office Theme</vt:lpstr>
      <vt:lpstr>Beloldalak</vt:lpstr>
      <vt:lpstr>1_Beloldalak</vt:lpstr>
      <vt:lpstr>think-cell Slide</vt:lpstr>
      <vt:lpstr>A közösségi közlekedést érintő kormányzati intézkedések áttekintése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megtisztelő figyelmet!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kerekgyarto.janos</cp:lastModifiedBy>
  <cp:revision>199</cp:revision>
  <cp:lastPrinted>2012-11-22T08:52:39Z</cp:lastPrinted>
  <dcterms:created xsi:type="dcterms:W3CDTF">2010-06-15T13:49:13Z</dcterms:created>
  <dcterms:modified xsi:type="dcterms:W3CDTF">2014-05-23T05:41:10Z</dcterms:modified>
</cp:coreProperties>
</file>